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6" r:id="rId3"/>
    <p:sldId id="256" r:id="rId4"/>
    <p:sldId id="267" r:id="rId5"/>
    <p:sldId id="258" r:id="rId6"/>
    <p:sldId id="259" r:id="rId7"/>
    <p:sldId id="268" r:id="rId8"/>
    <p:sldId id="269" r:id="rId9"/>
    <p:sldId id="270" r:id="rId10"/>
    <p:sldId id="263" r:id="rId11"/>
    <p:sldId id="264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3"/>
    <a:srgbClr val="DEDEDE"/>
    <a:srgbClr val="6B6B6B"/>
    <a:srgbClr val="E3002A"/>
    <a:srgbClr val="459966"/>
    <a:srgbClr val="DA0000"/>
    <a:srgbClr val="A22130"/>
    <a:srgbClr val="E1002B"/>
    <a:srgbClr val="767671"/>
    <a:srgbClr val="4DA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98221" autoAdjust="0"/>
  </p:normalViewPr>
  <p:slideViewPr>
    <p:cSldViewPr snapToObjects="1">
      <p:cViewPr>
        <p:scale>
          <a:sx n="100" d="100"/>
          <a:sy n="100" d="100"/>
        </p:scale>
        <p:origin x="-456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887238778696965E-2"/>
          <c:y val="1.8698644341038861E-2"/>
          <c:w val="0.92589583139454701"/>
          <c:h val="0.73763531358918533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Индексы промышленного производства</c:v>
                </c:pt>
              </c:strCache>
            </c:strRef>
          </c:tx>
          <c:spPr>
            <a:noFill/>
            <a:ln w="76200">
              <a:noFill/>
            </a:ln>
          </c:spPr>
          <c:cat>
            <c:strRef>
              <c:f>Лист1!$A$2:$A$17</c:f>
              <c:strCache>
                <c:ptCount val="16"/>
                <c:pt idx="0">
                  <c:v>ЯНВАРЬ</c:v>
                </c:pt>
                <c:pt idx="1">
                  <c:v>ЯНВАРЬ-ФЕВРАЛЬ</c:v>
                </c:pt>
                <c:pt idx="2">
                  <c:v>ЯНВАРЬ-
МАРТ</c:v>
                </c:pt>
                <c:pt idx="3">
                  <c:v>ЯНВАРЬ-АПРЕЛЬ</c:v>
                </c:pt>
                <c:pt idx="4">
                  <c:v>ЯНВАРЬ-
МАЙ</c:v>
                </c:pt>
                <c:pt idx="5">
                  <c:v>ЯНВАРЬ-ИЮНЬ</c:v>
                </c:pt>
                <c:pt idx="6">
                  <c:v>ЯНВАРЬ-ИЮЛЬ</c:v>
                </c:pt>
                <c:pt idx="7">
                  <c:v>ЯНВАРЬ-АВГУСТ</c:v>
                </c:pt>
                <c:pt idx="8">
                  <c:v>ЯНВАРЬ-СЕНТЯБРЬ</c:v>
                </c:pt>
                <c:pt idx="9">
                  <c:v>ЯНВАРЬ-ОКТЯБРЬ</c:v>
                </c:pt>
                <c:pt idx="10">
                  <c:v>ЯНВАРЬ-НОЯБРЬ</c:v>
                </c:pt>
                <c:pt idx="11">
                  <c:v>ЯНВАРЬ-ДЕКАБРЬ</c:v>
                </c:pt>
                <c:pt idx="12">
                  <c:v>ЯНВАРЬ</c:v>
                </c:pt>
                <c:pt idx="13">
                  <c:v>ЯНВАРЬ-ФЕВРАЛЬ</c:v>
                </c:pt>
                <c:pt idx="14">
                  <c:v>ЯНВАРЬ-
МАРТ</c:v>
                </c:pt>
                <c:pt idx="15">
                  <c:v>ЯНВАРЬ-АПРЕЛЬ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167.6</c:v>
                </c:pt>
                <c:pt idx="1">
                  <c:v>36</c:v>
                </c:pt>
                <c:pt idx="2">
                  <c:v>134.19999999999999</c:v>
                </c:pt>
                <c:pt idx="3">
                  <c:v>238</c:v>
                </c:pt>
                <c:pt idx="4">
                  <c:v>245.9</c:v>
                </c:pt>
                <c:pt idx="5">
                  <c:v>239.1</c:v>
                </c:pt>
                <c:pt idx="6">
                  <c:v>172.3</c:v>
                </c:pt>
                <c:pt idx="7">
                  <c:v>158</c:v>
                </c:pt>
                <c:pt idx="8">
                  <c:v>118.8</c:v>
                </c:pt>
                <c:pt idx="9">
                  <c:v>93.8</c:v>
                </c:pt>
                <c:pt idx="10">
                  <c:v>86</c:v>
                </c:pt>
                <c:pt idx="11">
                  <c:v>70.7</c:v>
                </c:pt>
                <c:pt idx="12">
                  <c:v>176.7</c:v>
                </c:pt>
                <c:pt idx="13">
                  <c:v>15.2</c:v>
                </c:pt>
                <c:pt idx="14">
                  <c:v>61</c:v>
                </c:pt>
                <c:pt idx="1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32-4B9B-B3A0-CA59D9F25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34752"/>
        <c:axId val="25440640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Индексы промышленного производства2</c:v>
                </c:pt>
              </c:strCache>
            </c:strRef>
          </c:tx>
          <c:spPr>
            <a:ln w="38100">
              <a:solidFill>
                <a:srgbClr val="28358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8247579103128598E-2"/>
                  <c:y val="-0.1081062593194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599835825076599E-2"/>
                  <c:y val="-6.1357606640762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708644170862951E-2"/>
                  <c:y val="-5.746188558420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2193174930235416E-2"/>
                  <c:y val="-5.3566164527650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8950515218390827E-2"/>
                  <c:y val="-8.0836211923544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83583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ЯНВАРЬ</c:v>
                </c:pt>
                <c:pt idx="1">
                  <c:v>ЯНВАРЬ-ФЕВРАЛЬ</c:v>
                </c:pt>
                <c:pt idx="2">
                  <c:v>ЯНВАРЬ-
МАРТ</c:v>
                </c:pt>
                <c:pt idx="3">
                  <c:v>ЯНВАРЬ-АПРЕЛЬ</c:v>
                </c:pt>
                <c:pt idx="4">
                  <c:v>ЯНВАРЬ-
МАЙ</c:v>
                </c:pt>
                <c:pt idx="5">
                  <c:v>ЯНВАРЬ-ИЮНЬ</c:v>
                </c:pt>
                <c:pt idx="6">
                  <c:v>ЯНВАРЬ-ИЮЛЬ</c:v>
                </c:pt>
                <c:pt idx="7">
                  <c:v>ЯНВАРЬ-АВГУСТ</c:v>
                </c:pt>
                <c:pt idx="8">
                  <c:v>ЯНВАРЬ-СЕНТЯБРЬ</c:v>
                </c:pt>
                <c:pt idx="9">
                  <c:v>ЯНВАРЬ-ОКТЯБРЬ</c:v>
                </c:pt>
                <c:pt idx="10">
                  <c:v>ЯНВАРЬ-НОЯБРЬ</c:v>
                </c:pt>
                <c:pt idx="11">
                  <c:v>ЯНВАРЬ-ДЕКАБРЬ</c:v>
                </c:pt>
                <c:pt idx="12">
                  <c:v>ЯНВАРЬ</c:v>
                </c:pt>
                <c:pt idx="13">
                  <c:v>ЯНВАРЬ-ФЕВРАЛЬ</c:v>
                </c:pt>
                <c:pt idx="14">
                  <c:v>ЯНВАРЬ-
МАРТ</c:v>
                </c:pt>
                <c:pt idx="15">
                  <c:v>ЯНВАРЬ-АПРЕЛЬ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6"/>
                <c:pt idx="0">
                  <c:v>167.6</c:v>
                </c:pt>
                <c:pt idx="1">
                  <c:v>36</c:v>
                </c:pt>
                <c:pt idx="2">
                  <c:v>134.19999999999999</c:v>
                </c:pt>
                <c:pt idx="3">
                  <c:v>238</c:v>
                </c:pt>
                <c:pt idx="4">
                  <c:v>245.9</c:v>
                </c:pt>
                <c:pt idx="5">
                  <c:v>239.1</c:v>
                </c:pt>
                <c:pt idx="6">
                  <c:v>172.3</c:v>
                </c:pt>
                <c:pt idx="7">
                  <c:v>158</c:v>
                </c:pt>
                <c:pt idx="8">
                  <c:v>118.8</c:v>
                </c:pt>
                <c:pt idx="9">
                  <c:v>93.8</c:v>
                </c:pt>
                <c:pt idx="10">
                  <c:v>86</c:v>
                </c:pt>
                <c:pt idx="11">
                  <c:v>70.7</c:v>
                </c:pt>
                <c:pt idx="12">
                  <c:v>176.7</c:v>
                </c:pt>
                <c:pt idx="13">
                  <c:v>15.2</c:v>
                </c:pt>
                <c:pt idx="14">
                  <c:v>61</c:v>
                </c:pt>
                <c:pt idx="15">
                  <c:v>27.7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C632-4B9B-B3A0-CA59D9F25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34752"/>
        <c:axId val="25440640"/>
      </c:lineChart>
      <c:catAx>
        <c:axId val="2543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1000" b="1" spc="-30" baseline="0">
                <a:solidFill>
                  <a:srgbClr val="6B6B6B"/>
                </a:solidFill>
              </a:defRPr>
            </a:pPr>
            <a:endParaRPr lang="ru-RU"/>
          </a:p>
        </c:txPr>
        <c:crossAx val="25440640"/>
        <c:crosses val="autoZero"/>
        <c:auto val="1"/>
        <c:lblAlgn val="ctr"/>
        <c:lblOffset val="100"/>
        <c:noMultiLvlLbl val="0"/>
      </c:catAx>
      <c:valAx>
        <c:axId val="25440640"/>
        <c:scaling>
          <c:orientation val="minMax"/>
          <c:max val="300"/>
          <c:min val="5"/>
        </c:scaling>
        <c:delete val="1"/>
        <c:axPos val="l"/>
        <c:numFmt formatCode="0" sourceLinked="0"/>
        <c:majorTickMark val="out"/>
        <c:minorTickMark val="none"/>
        <c:tickLblPos val="nextTo"/>
        <c:crossAx val="25434752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887238778696965E-2"/>
          <c:y val="4.9640443040185979E-2"/>
          <c:w val="0.92589583139454701"/>
          <c:h val="0.73502605892814088"/>
        </c:manualLayout>
      </c:layout>
      <c:areaChart>
        <c:grouping val="standard"/>
        <c:varyColors val="0"/>
        <c:ser>
          <c:idx val="0"/>
          <c:order val="0"/>
          <c:spPr>
            <a:noFill/>
            <a:ln w="76200">
              <a:noFill/>
            </a:ln>
          </c:spPr>
          <c:cat>
            <c:strRef>
              <c:f>Лист1!$A$2:$A$17</c:f>
              <c:strCache>
                <c:ptCount val="1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77.3</c:v>
                </c:pt>
                <c:pt idx="1">
                  <c:v>74.3</c:v>
                </c:pt>
                <c:pt idx="2">
                  <c:v>82.8</c:v>
                </c:pt>
                <c:pt idx="3">
                  <c:v>76.400000000000006</c:v>
                </c:pt>
                <c:pt idx="4">
                  <c:v>84.8</c:v>
                </c:pt>
                <c:pt idx="5">
                  <c:v>74.900000000000006</c:v>
                </c:pt>
                <c:pt idx="6">
                  <c:v>75</c:v>
                </c:pt>
                <c:pt idx="7">
                  <c:v>69.8</c:v>
                </c:pt>
                <c:pt idx="8">
                  <c:v>76.5</c:v>
                </c:pt>
                <c:pt idx="9">
                  <c:v>81.3</c:v>
                </c:pt>
                <c:pt idx="10">
                  <c:v>80.900000000000006</c:v>
                </c:pt>
                <c:pt idx="11">
                  <c:v>83.1</c:v>
                </c:pt>
                <c:pt idx="12">
                  <c:v>57.7</c:v>
                </c:pt>
                <c:pt idx="13">
                  <c:v>71.400000000000006</c:v>
                </c:pt>
                <c:pt idx="14">
                  <c:v>55.6</c:v>
                </c:pt>
                <c:pt idx="15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32-4B9B-B3A0-CA59D9F25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48672"/>
        <c:axId val="23550208"/>
      </c:areaChart>
      <c:lineChart>
        <c:grouping val="standard"/>
        <c:varyColors val="0"/>
        <c:ser>
          <c:idx val="1"/>
          <c:order val="1"/>
          <c:spPr>
            <a:ln w="38100">
              <a:solidFill>
                <a:srgbClr val="28358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0354126036469103E-2"/>
                  <c:y val="-4.6800323110400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378434507431085E-2"/>
                  <c:y val="-4.6800323110400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914897213874132E-2"/>
                  <c:y val="-5.923894719289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3987822626759955E-2"/>
                  <c:y val="-9.344516341976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1012131097721952E-2"/>
                  <c:y val="-5.6129291172274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83583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6"/>
                <c:pt idx="0">
                  <c:v>77.3</c:v>
                </c:pt>
                <c:pt idx="1">
                  <c:v>74.3</c:v>
                </c:pt>
                <c:pt idx="2">
                  <c:v>82.8</c:v>
                </c:pt>
                <c:pt idx="3">
                  <c:v>76.400000000000006</c:v>
                </c:pt>
                <c:pt idx="4">
                  <c:v>84.8</c:v>
                </c:pt>
                <c:pt idx="5">
                  <c:v>74.900000000000006</c:v>
                </c:pt>
                <c:pt idx="6">
                  <c:v>75</c:v>
                </c:pt>
                <c:pt idx="7">
                  <c:v>69.8</c:v>
                </c:pt>
                <c:pt idx="8">
                  <c:v>76.5</c:v>
                </c:pt>
                <c:pt idx="9">
                  <c:v>81.3</c:v>
                </c:pt>
                <c:pt idx="10">
                  <c:v>80.900000000000006</c:v>
                </c:pt>
                <c:pt idx="11">
                  <c:v>83.1</c:v>
                </c:pt>
                <c:pt idx="12">
                  <c:v>57.7</c:v>
                </c:pt>
                <c:pt idx="13">
                  <c:v>71.400000000000006</c:v>
                </c:pt>
                <c:pt idx="14">
                  <c:v>55.6</c:v>
                </c:pt>
                <c:pt idx="15">
                  <c:v>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C632-4B9B-B3A0-CA59D9F25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48672"/>
        <c:axId val="23550208"/>
      </c:lineChart>
      <c:catAx>
        <c:axId val="235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EDEDE"/>
            </a:solidFill>
            <a:round/>
          </a:ln>
          <a:effectLst/>
        </c:spPr>
        <c:txPr>
          <a:bodyPr rot="-5400000" vert="horz"/>
          <a:lstStyle/>
          <a:p>
            <a:pPr algn="ctr">
              <a:defRPr sz="1000" b="1" spc="-30" baseline="0">
                <a:solidFill>
                  <a:srgbClr val="6B6B6B"/>
                </a:solidFill>
              </a:defRPr>
            </a:pPr>
            <a:endParaRPr lang="ru-RU"/>
          </a:p>
        </c:txPr>
        <c:crossAx val="23550208"/>
        <c:crosses val="autoZero"/>
        <c:auto val="1"/>
        <c:lblAlgn val="ctr"/>
        <c:lblOffset val="100"/>
        <c:noMultiLvlLbl val="0"/>
      </c:catAx>
      <c:valAx>
        <c:axId val="23550208"/>
        <c:scaling>
          <c:orientation val="minMax"/>
          <c:max val="120"/>
          <c:min val="50"/>
        </c:scaling>
        <c:delete val="1"/>
        <c:axPos val="l"/>
        <c:numFmt formatCode="0" sourceLinked="0"/>
        <c:majorTickMark val="none"/>
        <c:minorTickMark val="none"/>
        <c:tickLblPos val="nextTo"/>
        <c:crossAx val="23548672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09565469497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599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62-9047-9D4A-F29AC3B71A0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62-9047-9D4A-F29AC3B71A0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4599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СЕЛЬСКОЕ, ЛЕСНОЕ ХОЗЯЙСТВО, ОХОТА, РЫБОЛОВСТВО И РЫБОВОДСТВО</c:v>
                </c:pt>
                <c:pt idx="1">
                  <c:v>ОБЕСПЕЧЕНИЕ ЭЛЕКТРИЧЕСКОЙ ЭНЕРГИЕЙ, ГАЗОМ И ПАРОМ; КОНДИЦИОНИРОВАНИЕ ВОЗДУХА</c:v>
                </c:pt>
                <c:pt idx="2">
                  <c:v>ТОРГОВЛЯ ОПТОВАЯ И РОЗНИЧНАЯ; РЕМОНТ АВТОТРАНСПОРТНЫХ СРЕДСТВ И МОТОЦИКЛОВ</c:v>
                </c:pt>
                <c:pt idx="3">
                  <c:v>ОБРАБАТЫВАЮЩИЕ ПРОИЗВОДСТВА</c:v>
                </c:pt>
                <c:pt idx="4">
                  <c:v>ТРАНСПОРТИРОВКА И ХРАНЕНИЕ</c:v>
                </c:pt>
                <c:pt idx="5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6">
                  <c:v>ДЕЯТЕЛЬНОСТЬ ПО ОПЕРАЦИЯМ С НЕДВИЖИМЫМ ИМУЩЕСТВОМ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6131.2550000000001</c:v>
                </c:pt>
                <c:pt idx="1">
                  <c:v>4208.0640000000003</c:v>
                </c:pt>
                <c:pt idx="2">
                  <c:v>945.05399999999997</c:v>
                </c:pt>
                <c:pt idx="3">
                  <c:v>798.61699999999996</c:v>
                </c:pt>
                <c:pt idx="4">
                  <c:v>391.86799999999999</c:v>
                </c:pt>
                <c:pt idx="5">
                  <c:v>84.188000000000002</c:v>
                </c:pt>
                <c:pt idx="6">
                  <c:v>63.737000000000002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C-AA4A-BE42-A7091C07C0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4"/>
        <c:axId val="23417600"/>
        <c:axId val="23420288"/>
      </c:barChart>
      <c:catAx>
        <c:axId val="234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6B6B6B"/>
            </a:solidFill>
          </a:ln>
        </c:spPr>
        <c:crossAx val="23420288"/>
        <c:crossesAt val="1"/>
        <c:auto val="1"/>
        <c:lblAlgn val="ctr"/>
        <c:lblOffset val="100"/>
        <c:noMultiLvlLbl val="0"/>
      </c:catAx>
      <c:valAx>
        <c:axId val="23420288"/>
        <c:scaling>
          <c:logBase val="2"/>
          <c:orientation val="minMax"/>
          <c:max val="15000"/>
          <c:min val="1"/>
        </c:scaling>
        <c:delete val="1"/>
        <c:axPos val="l"/>
        <c:numFmt formatCode="#,##0.0" sourceLinked="1"/>
        <c:majorTickMark val="out"/>
        <c:minorTickMark val="none"/>
        <c:tickLblPos val="nextTo"/>
        <c:crossAx val="23417600"/>
        <c:crosses val="autoZero"/>
        <c:crossBetween val="between"/>
      </c:valAx>
      <c:spPr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424898035767688E-2"/>
          <c:w val="0.85218902029993882"/>
          <c:h val="0.9128470770253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599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62-9047-9D4A-F29AC3B71A0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62-9047-9D4A-F29AC3B71A0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4599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СЕЛЬСКОЕ, ЛЕСНОЕ ХОЗЯЙСТВО, ОХОТА, РЫБОЛОВСТВО И РЫБОВОДСТВО</c:v>
                </c:pt>
                <c:pt idx="1">
                  <c:v>ОБЕСПЕЧЕНИЕ ЭЛЕКТРИЧЕСКОЙ ЭНЕРГИЕЙ, ГАЗОМ И ПАРОМ; КОНДИЦИОНИРОВАНИЕ ВОЗДУХА</c:v>
                </c:pt>
                <c:pt idx="2">
                  <c:v>ОБРАБАТЫВАЮЩИЕ ПРОИЗВОДСТВА</c:v>
                </c:pt>
                <c:pt idx="3">
                  <c:v>ТОРГОВЛЯ ОПТОВАЯ И РОЗНИЧНАЯ; РЕМОНТ АВТОТРАНСПОРТНЫХ СРЕДСТВ И МОТОЦИКЛОВ</c:v>
                </c:pt>
                <c:pt idx="4">
                  <c:v>ТРАНСПОРТИРОВКА И ХРАНЕНИЕ</c:v>
                </c:pt>
                <c:pt idx="5">
                  <c:v>ДЕЯТЕЛЬНОСТЬ ПО ОПЕРАЦИЯМ С НЕДВИЖИМЫМ ИМУЩЕСТВОМ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8796.2860000000001</c:v>
                </c:pt>
                <c:pt idx="1">
                  <c:v>4300.2529999999997</c:v>
                </c:pt>
                <c:pt idx="2">
                  <c:v>1187.193</c:v>
                </c:pt>
                <c:pt idx="3">
                  <c:v>995.58900000000006</c:v>
                </c:pt>
                <c:pt idx="4">
                  <c:v>590.11400000000003</c:v>
                </c:pt>
                <c:pt idx="5">
                  <c:v>69.363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C-AA4A-BE42-A7091C07C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4"/>
        <c:axId val="27948160"/>
        <c:axId val="27949696"/>
      </c:barChart>
      <c:catAx>
        <c:axId val="279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solidFill>
            <a:srgbClr val="6B6B6B"/>
          </a:solidFill>
          <a:ln>
            <a:solidFill>
              <a:srgbClr val="6B6B6B"/>
            </a:solidFill>
          </a:ln>
        </c:spPr>
        <c:crossAx val="27949696"/>
        <c:crosses val="autoZero"/>
        <c:auto val="1"/>
        <c:lblAlgn val="ctr"/>
        <c:lblOffset val="100"/>
        <c:noMultiLvlLbl val="0"/>
      </c:catAx>
      <c:valAx>
        <c:axId val="27949696"/>
        <c:scaling>
          <c:logBase val="10"/>
          <c:orientation val="minMax"/>
          <c:max val="15000"/>
        </c:scaling>
        <c:delete val="1"/>
        <c:axPos val="l"/>
        <c:numFmt formatCode="#,##0.0" sourceLinked="1"/>
        <c:majorTickMark val="out"/>
        <c:minorTickMark val="none"/>
        <c:tickLblPos val="nextTo"/>
        <c:crossAx val="279481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0831618061572763"/>
          <c:h val="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62-9047-9D4A-F29AC3B71A0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62-9047-9D4A-F29AC3B71A0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E3002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СЕЛЬСКОЕ, ЛЕСНОЕ ХОЗЯЙСТВО, ОХОТА, РЫБОЛОВСТВО И РЫБОВОДСТВО</c:v>
                </c:pt>
                <c:pt idx="1">
                  <c:v>ОБРАБАТЫВАЮЩИЕ ПРОИЗВОДСТВА</c:v>
                </c:pt>
                <c:pt idx="2">
                  <c:v>ТРАНСПОРТИРОВКА И ХРАНЕНИЕ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ТОРГОВЛЯ ОПТОВАЯ И РОЗНИЧНАЯ; РЕМОНТ АВТОТРАНСПОРТНЫХ СРЕДСТВ И МОТОЦИКЛОВ</c:v>
                </c:pt>
                <c:pt idx="5">
                  <c:v>ДЕЯТЕЛЬНОСТЬ ПО ОПЕРАЦИЯМ С НЕДВИЖИМЫМ ИМУЩЕСТВОМ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2665.0309999999999</c:v>
                </c:pt>
                <c:pt idx="1">
                  <c:v>388.57600000000002</c:v>
                </c:pt>
                <c:pt idx="2">
                  <c:v>198.24600000000001</c:v>
                </c:pt>
                <c:pt idx="3">
                  <c:v>92.188999999999993</c:v>
                </c:pt>
                <c:pt idx="4">
                  <c:v>50.534999999999997</c:v>
                </c:pt>
                <c:pt idx="5">
                  <c:v>5.726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C-AA4A-BE42-A7091C07C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4"/>
        <c:axId val="27617536"/>
        <c:axId val="27623424"/>
      </c:barChart>
      <c:catAx>
        <c:axId val="2761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6B6B6B"/>
            </a:solidFill>
          </a:ln>
        </c:spPr>
        <c:crossAx val="27623424"/>
        <c:crosses val="autoZero"/>
        <c:auto val="1"/>
        <c:lblAlgn val="ctr"/>
        <c:lblOffset val="100"/>
        <c:noMultiLvlLbl val="0"/>
      </c:catAx>
      <c:valAx>
        <c:axId val="27623424"/>
        <c:scaling>
          <c:logBase val="50"/>
          <c:orientation val="minMax"/>
          <c:max val="8000"/>
          <c:min val="1"/>
        </c:scaling>
        <c:delete val="1"/>
        <c:axPos val="l"/>
        <c:numFmt formatCode="#,##0.0" sourceLinked="1"/>
        <c:majorTickMark val="none"/>
        <c:minorTickMark val="none"/>
        <c:tickLblPos val="nextTo"/>
        <c:crossAx val="27617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533496732026143E-2"/>
          <c:w val="0.96119961782873398"/>
          <c:h val="0.942933006535947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64C-4164-867D-14BE7274A7B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64C-4164-867D-14BE7274A7B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64C-4164-867D-14BE7274A7B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64C-4164-867D-14BE7274A7B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64C-4164-867D-14BE7274A7BC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64C-4164-867D-14BE7274A7BC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64C-4164-867D-14BE7274A7BC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64C-4164-867D-14BE7274A7BC}"/>
              </c:ext>
            </c:extLst>
          </c:dPt>
          <c:dLbls>
            <c:dLbl>
              <c:idx val="3"/>
              <c:numFmt formatCode="#,##0.0;[Red]#,##0.0" sourceLinked="0"/>
              <c:spPr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;[Red]#,##0.0" sourceLinked="0"/>
            <c:spPr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СЕЛЬСКОЕ, ЛЕСНОЕ ХОЗЯЙСТВО, ОХОТА, 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5">
                  <c:v>СТРОИТЕЛЬСТВО</c:v>
                </c:pt>
                <c:pt idx="6">
                  <c:v>ТОРГОВЛЯ ОПТОВАЯ И РОЗНИЧНАЯ; РЕМОНТ 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ПО ОПЕРАЦИЯМ С НЕДВИЖИМЫМ ИМУЩЕСТВОМ</c:v>
                </c:pt>
                <c:pt idx="9">
                  <c:v>ДЕЯТЕЛЬНОСТЬ ПРОФЕССИОНАЛЬНАЯ, НАУЧНАЯ И ТЕХНИЧЕСКАЯ</c:v>
                </c:pt>
                <c:pt idx="10">
                  <c:v>ДЕЯТЕЛЬНОСТЬ АДМИНИСТРАТИВНАЯ И СОПУТСТВУЮЩИЕ ДОПОЛНИТЕЛЬНЫЕ УСЛУГИ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491.1</c:v>
                </c:pt>
                <c:pt idx="1">
                  <c:v>6503</c:v>
                </c:pt>
                <c:pt idx="2">
                  <c:v>95.7</c:v>
                </c:pt>
                <c:pt idx="3">
                  <c:v>3477.5</c:v>
                </c:pt>
                <c:pt idx="4">
                  <c:v>300.39999999999998</c:v>
                </c:pt>
                <c:pt idx="5">
                  <c:v>488.9</c:v>
                </c:pt>
                <c:pt idx="6">
                  <c:v>96.4</c:v>
                </c:pt>
                <c:pt idx="7">
                  <c:v>52.2</c:v>
                </c:pt>
                <c:pt idx="8">
                  <c:v>21.3</c:v>
                </c:pt>
                <c:pt idx="9">
                  <c:v>60.2</c:v>
                </c:pt>
                <c:pt idx="10">
                  <c:v>58.1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64C-4164-867D-14BE7274A7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314240"/>
        <c:axId val="28320128"/>
      </c:barChart>
      <c:catAx>
        <c:axId val="28314240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solidFill>
              <a:srgbClr val="6B6B6B"/>
            </a:solidFill>
          </a:ln>
        </c:spPr>
        <c:crossAx val="28320128"/>
        <c:crosses val="autoZero"/>
        <c:auto val="1"/>
        <c:lblAlgn val="ctr"/>
        <c:lblOffset val="100"/>
        <c:tickLblSkip val="1"/>
        <c:noMultiLvlLbl val="0"/>
      </c:catAx>
      <c:valAx>
        <c:axId val="28320128"/>
        <c:scaling>
          <c:logBase val="10"/>
          <c:orientation val="maxMin"/>
          <c:max val="15000"/>
          <c:min val="1"/>
        </c:scaling>
        <c:delete val="1"/>
        <c:axPos val="t"/>
        <c:numFmt formatCode="0.0" sourceLinked="1"/>
        <c:majorTickMark val="out"/>
        <c:minorTickMark val="none"/>
        <c:tickLblPos val="nextTo"/>
        <c:crossAx val="28314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6877137898317E-2"/>
          <c:y val="2.6598447712418299E-2"/>
          <c:w val="0.9642245998480663"/>
          <c:h val="0.94227410130718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599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FDF-45D0-96FE-D091FFE5491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FDF-45D0-96FE-D091FFE5491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FDF-45D0-96FE-D091FFE5491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FDF-45D0-96FE-D091FFE5491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FDF-45D0-96FE-D091FFE54914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FDF-45D0-96FE-D091FFE54914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FDF-45D0-96FE-D091FFE54914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FDF-45D0-96FE-D091FFE54914}"/>
              </c:ext>
            </c:extLst>
          </c:dPt>
          <c:dLbls>
            <c:dLbl>
              <c:idx val="5"/>
              <c:layout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 marL="180000" indent="0" algn="just">
                    <a:spcBef>
                      <a:spcPts val="0"/>
                    </a:spcBef>
                    <a:spcAft>
                      <a:spcPts val="0"/>
                    </a:spcAft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СЕЛЬСКОЕ, ЛЕСНОЕ ХОЗЯЙСТВО, ОХОТА, 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5">
                  <c:v>СТРОИТЕЛЬСТВО</c:v>
                </c:pt>
                <c:pt idx="6">
                  <c:v>ТОРГОВЛЯ ОПТОВАЯ И РОЗНИЧНАЯ; РЕМОНТ 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ПО ОПЕРАЦИЯМ С НЕДВИЖИМЫМ ИМУЩЕСТВОМ</c:v>
                </c:pt>
                <c:pt idx="9">
                  <c:v>ДЕЯТЕЛЬНОСТЬ ПРОФЕССИОНАЛЬНАЯ, НАУЧНАЯ И ТЕХНИЧЕСКАЯ</c:v>
                </c:pt>
                <c:pt idx="10">
                  <c:v>ДЕЯТЕЛЬНОСТЬ АДМИНИСТРАТИВНАЯ И СОПУТСТВУЮЩИЕ ДОПОЛНИТЕЛЬНЫЕ УСЛУГИ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50.5</c:v>
                </c:pt>
                <c:pt idx="1">
                  <c:v>5.4</c:v>
                </c:pt>
                <c:pt idx="2">
                  <c:v>73.599999999999994</c:v>
                </c:pt>
                <c:pt idx="3">
                  <c:v>189.2</c:v>
                </c:pt>
                <c:pt idx="4">
                  <c:v>219.1</c:v>
                </c:pt>
                <c:pt idx="5">
                  <c:v>301.3</c:v>
                </c:pt>
                <c:pt idx="6">
                  <c:v>169.6</c:v>
                </c:pt>
                <c:pt idx="7">
                  <c:v>128.69999999999999</c:v>
                </c:pt>
                <c:pt idx="8">
                  <c:v>105.7</c:v>
                </c:pt>
                <c:pt idx="9">
                  <c:v>15.9</c:v>
                </c:pt>
                <c:pt idx="10">
                  <c:v>88409.1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FDF-45D0-96FE-D091FFE549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461376"/>
        <c:axId val="31462912"/>
      </c:barChart>
      <c:catAx>
        <c:axId val="31461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6B6B6B"/>
            </a:solidFill>
          </a:ln>
        </c:spPr>
        <c:crossAx val="31462912"/>
        <c:crosses val="autoZero"/>
        <c:auto val="1"/>
        <c:lblAlgn val="ctr"/>
        <c:lblOffset val="100"/>
        <c:noMultiLvlLbl val="0"/>
      </c:catAx>
      <c:valAx>
        <c:axId val="31462912"/>
        <c:scaling>
          <c:logBase val="10"/>
          <c:orientation val="minMax"/>
          <c:max val="150000"/>
          <c:min val="1"/>
        </c:scaling>
        <c:delete val="1"/>
        <c:axPos val="t"/>
        <c:numFmt formatCode="0.0" sourceLinked="1"/>
        <c:majorTickMark val="out"/>
        <c:minorTickMark val="none"/>
        <c:tickLblPos val="nextTo"/>
        <c:crossAx val="31461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30496689633069E-2"/>
          <c:y val="0.11344019547210167"/>
          <c:w val="0.98428590738884991"/>
          <c:h val="0.50477483921526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Январь-апрель 2022 г. </c:v>
                </c:pt>
              </c:strCache>
            </c:strRef>
          </c:tx>
          <c:spPr>
            <a:solidFill>
              <a:srgbClr val="6B6B6B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034606611814871E-3"/>
                  <c:y val="-1.9155196204172588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1,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5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t" anchorCtr="1">
                  <a:spAutoFit/>
                </a:bodyPr>
                <a:lstStyle/>
                <a:p>
                  <a:pPr algn="ctr">
                    <a:spcAft>
                      <a:spcPts val="2400"/>
                    </a:spcAft>
                    <a:defRPr lang="en-US" sz="1100" b="1" i="0" u="none" strike="noStrike" kern="1200" baseline="0">
                      <a:solidFill>
                        <a:srgbClr val="6B6B6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1396778788327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3205190991772231E-2"/>
                  <c:y val="-2.0896819076327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8.80346066118148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1.467243443530247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1">
                <a:spAutoFit/>
              </a:bodyPr>
              <a:lstStyle/>
              <a:p>
                <a:pPr>
                  <a:spcAft>
                    <a:spcPts val="2400"/>
                  </a:spcAft>
                  <a:defRPr sz="1100" b="1" i="0" u="none" strike="noStrike" kern="1200" baseline="0">
                    <a:solidFill>
                      <a:srgbClr val="6B6B6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ТОРГОВЛЯ ОПТОВАЯ И РОЗНИЧНАЯ; РЕМОНТ АВТОТРАНСПОРТНЫХ СРЕДСТВ И МОТОЦИКЛОВ</c:v>
                </c:pt>
                <c:pt idx="1">
                  <c:v>СТРОИТЕЛЬСТВО</c:v>
                </c:pt>
                <c:pt idx="2">
                  <c:v>ДЕЯТЕЛЬНОСТЬ ПО ОПЕРАЦИЯМ С НЕДВИЖИМЫМ ИМУЩЕСТВОМ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ДЕЯТЕЛЬНОСТЬ АДМИНИСТРАТИВНАЯ И СОПУТСТВУЮЩИЕ ДОПОЛНИТЕЛЬНЫЕ УСЛУГИ</c:v>
                </c:pt>
                <c:pt idx="5">
                  <c:v>ОБРАБАТЫВАЮЩИЕ ПРОИЗВОДСТВА</c:v>
                </c:pt>
                <c:pt idx="6">
                  <c:v>СЕЛЬСКОЕ, ЛЕСНОЕ ХОЗЯЙСТВО, ОХОТА, РЫБОЛОВСТВО И РЫБОВОДСТВО</c:v>
                </c:pt>
                <c:pt idx="7">
                  <c:v>ТРАНСПОРТИРОВКА И ХРАНЕНИЕ</c:v>
                </c:pt>
                <c:pt idx="8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9">
                  <c:v>ДЕЯТЕЛЬНОСТЬ ПРОФЕССИОНАЛЬНАЯ, НАУЧНАЯ И ТЕХНИЧЕСКАЯ</c:v>
                </c:pt>
                <c:pt idx="10">
                  <c:v>ДОБЫЧА ПОЛЕЗНЫХ ИСКОПАЕМЫХ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76.2</c:v>
                </c:pt>
                <c:pt idx="1">
                  <c:v>57.1</c:v>
                </c:pt>
                <c:pt idx="2">
                  <c:v>70</c:v>
                </c:pt>
                <c:pt idx="3">
                  <c:v>81.3</c:v>
                </c:pt>
                <c:pt idx="4">
                  <c:v>33.299999999999997</c:v>
                </c:pt>
                <c:pt idx="5">
                  <c:v>68.2</c:v>
                </c:pt>
                <c:pt idx="6">
                  <c:v>79.599999999999994</c:v>
                </c:pt>
                <c:pt idx="7">
                  <c:v>40</c:v>
                </c:pt>
                <c:pt idx="8">
                  <c:v>60</c:v>
                </c:pt>
                <c:pt idx="9">
                  <c:v>33.299999999999997</c:v>
                </c:pt>
                <c:pt idx="10">
                  <c:v>71.400000000000006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A63-EF42-A363-B9D42603C9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Январь-апрель 2023 г.</c:v>
                </c:pt>
              </c:strCache>
            </c:strRef>
          </c:tx>
          <c:spPr>
            <a:solidFill>
              <a:srgbClr val="4599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A63-EF42-A363-B9D42603C91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5A63-EF42-A363-B9D42603C91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5A63-EF42-A363-B9D42603C91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5A63-EF42-A363-B9D42603C91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A63-EF42-A363-B9D42603C91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A63-EF42-A363-B9D42603C91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5A63-EF42-A363-B9D42603C91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5A63-EF42-A363-B9D42603C91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5A63-EF42-A363-B9D42603C91F}"/>
              </c:ext>
            </c:extLst>
          </c:dPt>
          <c:dLbls>
            <c:dLbl>
              <c:idx val="3"/>
              <c:layout>
                <c:manualLayout>
                  <c:x val="1.7606921322362974E-2"/>
                  <c:y val="-6.2690457228982872E-3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4599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68,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2051909917722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7379475482419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7606921322362974E-2"/>
                  <c:y val="8.3587276305310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61396778788327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4599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ТОРГОВЛЯ ОПТОВАЯ И РОЗНИЧНАЯ; РЕМОНТ АВТОТРАНСПОРТНЫХ СРЕДСТВ И МОТОЦИКЛОВ</c:v>
                </c:pt>
                <c:pt idx="1">
                  <c:v>СТРОИТЕЛЬСТВО</c:v>
                </c:pt>
                <c:pt idx="2">
                  <c:v>ДЕЯТЕЛЬНОСТЬ ПО ОПЕРАЦИЯМ С НЕДВИЖИМЫМ ИМУЩЕСТВОМ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ДЕЯТЕЛЬНОСТЬ АДМИНИСТРАТИВНАЯ И СОПУТСТВУЮЩИЕ ДОПОЛНИТЕЛЬНЫЕ УСЛУГИ</c:v>
                </c:pt>
                <c:pt idx="5">
                  <c:v>ОБРАБАТЫВАЮЩИЕ ПРОИЗВОДСТВА</c:v>
                </c:pt>
                <c:pt idx="6">
                  <c:v>СЕЛЬСКОЕ, ЛЕСНОЕ ХОЗЯЙСТВО, ОХОТА, РЫБОЛОВСТВО И РЫБОВОДСТВО</c:v>
                </c:pt>
                <c:pt idx="7">
                  <c:v>ТРАНСПОРТИРОВКА И ХРАНЕНИЕ</c:v>
                </c:pt>
                <c:pt idx="8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9">
                  <c:v>ДЕЯТЕЛЬНОСТЬ ПРОФЕССИОНАЛЬНАЯ, НАУЧНАЯ И ТЕХНИЧЕСКАЯ</c:v>
                </c:pt>
                <c:pt idx="10">
                  <c:v>ДОБЫЧА ПОЛЕЗНЫХ ИСКОПАЕМЫХ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76.2</c:v>
                </c:pt>
                <c:pt idx="1">
                  <c:v>71.400000000000006</c:v>
                </c:pt>
                <c:pt idx="2">
                  <c:v>70</c:v>
                </c:pt>
                <c:pt idx="3">
                  <c:v>68.8</c:v>
                </c:pt>
                <c:pt idx="4">
                  <c:v>66.7</c:v>
                </c:pt>
                <c:pt idx="5">
                  <c:v>63.6</c:v>
                </c:pt>
                <c:pt idx="6">
                  <c:v>61.2</c:v>
                </c:pt>
                <c:pt idx="7">
                  <c:v>60</c:v>
                </c:pt>
                <c:pt idx="8">
                  <c:v>40</c:v>
                </c:pt>
                <c:pt idx="9">
                  <c:v>33.299999999999997</c:v>
                </c:pt>
                <c:pt idx="10">
                  <c:v>28.6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5A63-EF42-A363-B9D42603C9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61"/>
        <c:axId val="31261440"/>
        <c:axId val="31262976"/>
      </c:barChart>
      <c:catAx>
        <c:axId val="312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6B6B6B"/>
            </a:solidFill>
          </a:ln>
        </c:spPr>
        <c:crossAx val="31262976"/>
        <c:crosses val="autoZero"/>
        <c:auto val="1"/>
        <c:lblAlgn val="ctr"/>
        <c:lblOffset val="100"/>
        <c:noMultiLvlLbl val="0"/>
      </c:catAx>
      <c:valAx>
        <c:axId val="31262976"/>
        <c:scaling>
          <c:logBase val="10"/>
          <c:orientation val="minMax"/>
          <c:max val="200"/>
          <c:min val="1"/>
        </c:scaling>
        <c:delete val="1"/>
        <c:axPos val="l"/>
        <c:numFmt formatCode="0.0" sourceLinked="1"/>
        <c:majorTickMark val="out"/>
        <c:minorTickMark val="none"/>
        <c:tickLblPos val="nextTo"/>
        <c:crossAx val="312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3071097649441341"/>
          <c:y val="0.9447167579339123"/>
          <c:w val="0.55119291338582688"/>
          <c:h val="4.5889570044078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6B6B6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15229155120784E-3"/>
          <c:y val="9.0376259651878024E-2"/>
          <c:w val="0.98428590738884991"/>
          <c:h val="0.50685790472451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Январь-апрель 2022 г. </c:v>
                </c:pt>
              </c:strCache>
            </c:strRef>
          </c:tx>
          <c:spPr>
            <a:solidFill>
              <a:srgbClr val="6B6B6B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4672434435302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54140820942346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798304780168141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1396778788327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672434435302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541408209423361E-2"/>
                  <c:y val="1.904451672342213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93448688706049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0" cap="sq">
                <a:noFill/>
                <a:beve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 algn="r">
                  <a:spcBef>
                    <a:spcPts val="0"/>
                  </a:spcBef>
                  <a:spcAft>
                    <a:spcPts val="2400"/>
                  </a:spcAft>
                  <a:defRPr sz="1100" b="1" i="0" u="none" strike="noStrike" kern="1200" baseline="0">
                    <a:solidFill>
                      <a:srgbClr val="6B6B6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ДОБЫЧА ПОЛЕЗНЫХ ИСКОПАЕМЫХ</c:v>
                </c:pt>
                <c:pt idx="1">
                  <c:v>ДЕЯТЕЛЬНОСТЬ ПРОФЕССИОНАЛЬНАЯ, НАУЧНАЯ И ТЕХНИЧЕСКАЯ</c:v>
                </c:pt>
                <c:pt idx="2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3">
                  <c:v>ТРАНСПОРТИРОВКА И ХРАНЕНИЕ</c:v>
                </c:pt>
                <c:pt idx="4">
                  <c:v>СЕЛЬСКОЕ, ЛЕСНОЕ ХОЗЯЙСТВО, ОХОТА, РЫБОЛОВСТВО И РЫБОВОДСТВО</c:v>
                </c:pt>
                <c:pt idx="5">
                  <c:v>ОБРАБАТЫВАЮЩИЕ ПРОИЗВОДСТВА</c:v>
                </c:pt>
                <c:pt idx="6">
                  <c:v>ДЕЯТЕЛЬНОСТЬ АДМИНИСТРАТИВНАЯ И СОПУТСТВУЮЩИЕ ДОПОЛНИТЕЛЬНЫЕ УСЛУГИ</c:v>
                </c:pt>
                <c:pt idx="7">
                  <c:v>ОБЕСПЕЧЕНИЕ ЭЛЕКТРИЧЕСКОЙ ЭНЕРГИЕЙ, ГАЗОМ И ПАРОМ; КОНДИЦИОНИРОВАНИЕ ВОЗДУХА</c:v>
                </c:pt>
                <c:pt idx="8">
                  <c:v>ДЕЯТЕЛЬНОСТЬ ПО ОПЕРАЦИЯМ С НЕДВИЖИМЫМ ИМУЩЕСТВОМ</c:v>
                </c:pt>
                <c:pt idx="9">
                  <c:v>СТРОИТЕЛЬСТВО</c:v>
                </c:pt>
                <c:pt idx="10">
                  <c:v>ТОРГОВЛЯ ОПТОВАЯ И РОЗНИЧНАЯ; РЕМОНТ АВТОТРАНСПОРТНЫХ СРЕДСТВ И МОТОЦИКЛОВ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28.6</c:v>
                </c:pt>
                <c:pt idx="1">
                  <c:v>66.7</c:v>
                </c:pt>
                <c:pt idx="2">
                  <c:v>40</c:v>
                </c:pt>
                <c:pt idx="3">
                  <c:v>60</c:v>
                </c:pt>
                <c:pt idx="4">
                  <c:v>20.399999999999999</c:v>
                </c:pt>
                <c:pt idx="5">
                  <c:v>31.8</c:v>
                </c:pt>
                <c:pt idx="6">
                  <c:v>66.7</c:v>
                </c:pt>
                <c:pt idx="7">
                  <c:v>18.8</c:v>
                </c:pt>
                <c:pt idx="8">
                  <c:v>30</c:v>
                </c:pt>
                <c:pt idx="9">
                  <c:v>42.9</c:v>
                </c:pt>
                <c:pt idx="10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A63-EF42-A363-B9D42603C9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Январь-апрель 2023 г.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A63-EF42-A363-B9D42603C91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5A63-EF42-A363-B9D42603C91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5A63-EF42-A363-B9D42603C91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5A63-EF42-A363-B9D42603C91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A63-EF42-A363-B9D42603C91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A63-EF42-A363-B9D42603C91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5A63-EF42-A363-B9D42603C91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5A63-EF42-A363-B9D42603C91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5A63-EF42-A363-B9D42603C91F}"/>
              </c:ext>
            </c:extLst>
          </c:dPt>
          <c:dLbls>
            <c:dLbl>
              <c:idx val="2"/>
              <c:layout>
                <c:manualLayout>
                  <c:x val="-5.868973774120963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05190991772231E-2"/>
                  <c:y val="-2.07760764297866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07760764297866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00865165295371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672434435302477E-3"/>
                  <c:y val="2.07760764297866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20519099177212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672434435302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E3002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ДОБЫЧА ПОЛЕЗНЫХ ИСКОПАЕМЫХ</c:v>
                </c:pt>
                <c:pt idx="1">
                  <c:v>ДЕЯТЕЛЬНОСТЬ ПРОФЕССИОНАЛЬНАЯ, НАУЧНАЯ И ТЕХНИЧЕСКАЯ</c:v>
                </c:pt>
                <c:pt idx="2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3">
                  <c:v>ТРАНСПОРТИРОВКА И ХРАНЕНИЕ</c:v>
                </c:pt>
                <c:pt idx="4">
                  <c:v>СЕЛЬСКОЕ, ЛЕСНОЕ ХОЗЯЙСТВО, ОХОТА, РЫБОЛОВСТВО И РЫБОВОДСТВО</c:v>
                </c:pt>
                <c:pt idx="5">
                  <c:v>ОБРАБАТЫВАЮЩИЕ ПРОИЗВОДСТВА</c:v>
                </c:pt>
                <c:pt idx="6">
                  <c:v>ДЕЯТЕЛЬНОСТЬ АДМИНИСТРАТИВНАЯ И СОПУТСТВУЮЩИЕ ДОПОЛНИТЕЛЬНЫЕ УСЛУГИ</c:v>
                </c:pt>
                <c:pt idx="7">
                  <c:v>ОБЕСПЕЧЕНИЕ ЭЛЕКТРИЧЕСКОЙ ЭНЕРГИЕЙ, ГАЗОМ И ПАРОМ; КОНДИЦИОНИРОВАНИЕ ВОЗДУХА</c:v>
                </c:pt>
                <c:pt idx="8">
                  <c:v>ДЕЯТЕЛЬНОСТЬ ПО ОПЕРАЦИЯМ С НЕДВИЖИМЫМ ИМУЩЕСТВОМ</c:v>
                </c:pt>
                <c:pt idx="9">
                  <c:v>СТРОИТЕЛЬСТВО</c:v>
                </c:pt>
                <c:pt idx="10">
                  <c:v>ТОРГОВЛЯ ОПТОВАЯ И РОЗНИЧНАЯ; РЕМОНТ АВТОТРАНСПОРТНЫХ СРЕДСТВ И МОТОЦИКЛОВ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71.400000000000006</c:v>
                </c:pt>
                <c:pt idx="1">
                  <c:v>66.7</c:v>
                </c:pt>
                <c:pt idx="2">
                  <c:v>60</c:v>
                </c:pt>
                <c:pt idx="3">
                  <c:v>40</c:v>
                </c:pt>
                <c:pt idx="4">
                  <c:v>38.799999999999997</c:v>
                </c:pt>
                <c:pt idx="5">
                  <c:v>36.4</c:v>
                </c:pt>
                <c:pt idx="6">
                  <c:v>33.299999999999997</c:v>
                </c:pt>
                <c:pt idx="7">
                  <c:v>31.3</c:v>
                </c:pt>
                <c:pt idx="8">
                  <c:v>30</c:v>
                </c:pt>
                <c:pt idx="9">
                  <c:v>28.6</c:v>
                </c:pt>
                <c:pt idx="10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5A63-EF42-A363-B9D42603C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1"/>
        <c:axId val="31595520"/>
        <c:axId val="31650560"/>
      </c:barChart>
      <c:catAx>
        <c:axId val="3159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6B6B6B"/>
            </a:solidFill>
          </a:ln>
        </c:spPr>
        <c:crossAx val="31650560"/>
        <c:crosses val="autoZero"/>
        <c:auto val="1"/>
        <c:lblAlgn val="ctr"/>
        <c:lblOffset val="100"/>
        <c:noMultiLvlLbl val="0"/>
      </c:catAx>
      <c:valAx>
        <c:axId val="31650560"/>
        <c:scaling>
          <c:logBase val="10"/>
          <c:orientation val="minMax"/>
          <c:max val="200"/>
          <c:min val="1"/>
        </c:scaling>
        <c:delete val="1"/>
        <c:axPos val="l"/>
        <c:numFmt formatCode="0.0" sourceLinked="1"/>
        <c:majorTickMark val="out"/>
        <c:minorTickMark val="none"/>
        <c:tickLblPos val="nextTo"/>
        <c:crossAx val="3159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6B6B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3071097649441341"/>
          <c:y val="0.92794715462250976"/>
          <c:w val="0.55119291338582688"/>
          <c:h val="4.5889570044078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887238778696965E-2"/>
          <c:y val="4.9640443040185979E-2"/>
          <c:w val="0.92589583139454701"/>
          <c:h val="0.73502605892814088"/>
        </c:manualLayout>
      </c:layout>
      <c:areaChart>
        <c:grouping val="standard"/>
        <c:varyColors val="0"/>
        <c:ser>
          <c:idx val="0"/>
          <c:order val="0"/>
          <c:spPr>
            <a:noFill/>
            <a:ln w="76200">
              <a:noFill/>
            </a:ln>
          </c:spPr>
          <c:cat>
            <c:strRef>
              <c:f>Лист1!$A$2:$A$17</c:f>
              <c:strCache>
                <c:ptCount val="1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65.099999999999994</c:v>
                </c:pt>
                <c:pt idx="1">
                  <c:v>57.8</c:v>
                </c:pt>
                <c:pt idx="2">
                  <c:v>59.2</c:v>
                </c:pt>
                <c:pt idx="3">
                  <c:v>64.599999999999994</c:v>
                </c:pt>
                <c:pt idx="4">
                  <c:v>67.2</c:v>
                </c:pt>
                <c:pt idx="5">
                  <c:v>70.7</c:v>
                </c:pt>
                <c:pt idx="6">
                  <c:v>75.5</c:v>
                </c:pt>
                <c:pt idx="7">
                  <c:v>80</c:v>
                </c:pt>
                <c:pt idx="8">
                  <c:v>81.3</c:v>
                </c:pt>
                <c:pt idx="9">
                  <c:v>86.6</c:v>
                </c:pt>
                <c:pt idx="10">
                  <c:v>90.8</c:v>
                </c:pt>
                <c:pt idx="11">
                  <c:v>83.4</c:v>
                </c:pt>
                <c:pt idx="12">
                  <c:v>62.4</c:v>
                </c:pt>
                <c:pt idx="13">
                  <c:v>62.6</c:v>
                </c:pt>
                <c:pt idx="14">
                  <c:v>95.8</c:v>
                </c:pt>
                <c:pt idx="1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32-4B9B-B3A0-CA59D9F25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62816"/>
        <c:axId val="32837632"/>
      </c:areaChart>
      <c:lineChart>
        <c:grouping val="standard"/>
        <c:varyColors val="0"/>
        <c:ser>
          <c:idx val="1"/>
          <c:order val="1"/>
          <c:spPr>
            <a:ln w="38100">
              <a:solidFill>
                <a:srgbClr val="283583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3.4402742978393082E-2"/>
                  <c:y val="-7.1677571275397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3329817565506988E-2"/>
                  <c:y val="-7.7896883316646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0723736212678171E-2"/>
                  <c:y val="-4.1436044047420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83583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6"/>
                <c:pt idx="0">
                  <c:v>65.099999999999994</c:v>
                </c:pt>
                <c:pt idx="1">
                  <c:v>57.8</c:v>
                </c:pt>
                <c:pt idx="2">
                  <c:v>59.2</c:v>
                </c:pt>
                <c:pt idx="3">
                  <c:v>64.599999999999994</c:v>
                </c:pt>
                <c:pt idx="4">
                  <c:v>67.2</c:v>
                </c:pt>
                <c:pt idx="5">
                  <c:v>70.7</c:v>
                </c:pt>
                <c:pt idx="6">
                  <c:v>75.5</c:v>
                </c:pt>
                <c:pt idx="7">
                  <c:v>80</c:v>
                </c:pt>
                <c:pt idx="8">
                  <c:v>81.3</c:v>
                </c:pt>
                <c:pt idx="9">
                  <c:v>86.6</c:v>
                </c:pt>
                <c:pt idx="10">
                  <c:v>90.8</c:v>
                </c:pt>
                <c:pt idx="11">
                  <c:v>83.4</c:v>
                </c:pt>
                <c:pt idx="12">
                  <c:v>62.4</c:v>
                </c:pt>
                <c:pt idx="13">
                  <c:v>62.6</c:v>
                </c:pt>
                <c:pt idx="14">
                  <c:v>95.8</c:v>
                </c:pt>
                <c:pt idx="15">
                  <c:v>49.9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C632-4B9B-B3A0-CA59D9F25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62816"/>
        <c:axId val="32837632"/>
      </c:lineChart>
      <c:catAx>
        <c:axId val="329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EDEDE"/>
            </a:solidFill>
            <a:round/>
          </a:ln>
          <a:effectLst/>
        </c:spPr>
        <c:txPr>
          <a:bodyPr rot="-5400000" vert="horz"/>
          <a:lstStyle/>
          <a:p>
            <a:pPr algn="ctr">
              <a:defRPr sz="1000" b="1" spc="-30" baseline="0">
                <a:solidFill>
                  <a:srgbClr val="6B6B6B"/>
                </a:solidFill>
              </a:defRPr>
            </a:pPr>
            <a:endParaRPr lang="ru-RU"/>
          </a:p>
        </c:txPr>
        <c:crossAx val="32837632"/>
        <c:crosses val="autoZero"/>
        <c:auto val="1"/>
        <c:lblAlgn val="ctr"/>
        <c:lblOffset val="100"/>
        <c:noMultiLvlLbl val="0"/>
      </c:catAx>
      <c:valAx>
        <c:axId val="32837632"/>
        <c:scaling>
          <c:orientation val="minMax"/>
          <c:max val="150"/>
          <c:min val="20"/>
        </c:scaling>
        <c:delete val="1"/>
        <c:axPos val="l"/>
        <c:numFmt formatCode="0" sourceLinked="0"/>
        <c:majorTickMark val="none"/>
        <c:minorTickMark val="none"/>
        <c:tickLblPos val="nextTo"/>
        <c:crossAx val="32962816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307C-35A1-4CAE-9697-B2C22D48149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368D5-5958-4A67-BABB-36755468B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4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BABB4-40E1-4B1A-BE3E-EAD130D218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7910C-3D86-4007-A6E0-E55B2B531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4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4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74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0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3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4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18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0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8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7910C-3D86-4007-A6E0-E55B2B5313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6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63934" y="99384"/>
            <a:ext cx="141158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283583"/>
                </a:solidFill>
                <a:latin typeface="Arial"/>
                <a:cs typeface="Arial"/>
              </a:rPr>
              <a:t>КАМЧАТСТАТ</a:t>
            </a:r>
            <a:endParaRPr sz="15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75B9EA7A-42BD-4119-A834-B257BC703AA0}"/>
              </a:ext>
            </a:extLst>
          </p:cNvPr>
          <p:cNvGrpSpPr/>
          <p:nvPr userDrawn="1"/>
        </p:nvGrpSpPr>
        <p:grpSpPr>
          <a:xfrm>
            <a:off x="1703512" y="177800"/>
            <a:ext cx="10139864" cy="529239"/>
            <a:chOff x="1439586" y="5107200"/>
            <a:chExt cx="10403790" cy="529239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9652E824-58E6-4CBA-B628-EC7A22035BF6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CA339039-312B-474E-8982-49586E3B8749}"/>
                </a:ext>
              </a:extLst>
            </p:cNvPr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xmlns="" id="{F1E962F0-BD6F-43D7-915E-AB81561F5717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xmlns="" id="{F30325F4-27F2-4F3A-BCC6-91F129A42EE3}"/>
                  </a:ext>
                </a:extLst>
              </p:cNvPr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9" name="object 12">
                  <a:extLst>
                    <a:ext uri="{FF2B5EF4-FFF2-40B4-BE49-F238E27FC236}">
                      <a16:creationId xmlns:a16="http://schemas.microsoft.com/office/drawing/2014/main" xmlns="" id="{F1E61C83-85B2-44FA-90C0-2E0515669115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20" name="object 12">
                  <a:extLst>
                    <a:ext uri="{FF2B5EF4-FFF2-40B4-BE49-F238E27FC236}">
                      <a16:creationId xmlns:a16="http://schemas.microsoft.com/office/drawing/2014/main" xmlns="" id="{63A185F4-362B-46A8-86F9-48A189551C5C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714035" y="2276872"/>
            <a:ext cx="438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</a:t>
            </a:r>
            <a:b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</a:t>
            </a:r>
            <a:b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КАМЧАТСКОМУ КРАЮ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E3002A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8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6B6B6B"/>
                </a:solidFill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206641"/>
            <a:ext cx="3831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 ФЕДЕРАЛЬНОЙ СЛУЖБЫ ГОСУДАРСТВЕННОЙ СТАТИСТИКИ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КАМЧАТСКОМУ КРАЮ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52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2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28" Type="http://schemas.openxmlformats.org/officeDocument/2006/relationships/chart" Target="../charts/chart9.xml"/><Relationship Id="rId4" Type="http://schemas.openxmlformats.org/officeDocument/2006/relationships/image" Target="../media/image6.png"/><Relationship Id="rId27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28" Type="http://schemas.openxmlformats.org/officeDocument/2006/relationships/chart" Target="../charts/chart10.xml"/><Relationship Id="rId27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8" Type="http://schemas.openxmlformats.org/officeDocument/2006/relationships/image" Target="../media/image9.png"/><Relationship Id="rId3" Type="http://schemas.openxmlformats.org/officeDocument/2006/relationships/image" Target="../media/image3.png"/><Relationship Id="rId21" Type="http://schemas.openxmlformats.org/officeDocument/2006/relationships/image" Target="../media/image20.svg"/><Relationship Id="rId7" Type="http://schemas.openxmlformats.org/officeDocument/2006/relationships/image" Target="../media/image7.png"/><Relationship Id="rId17" Type="http://schemas.openxmlformats.org/officeDocument/2006/relationships/image" Target="../media/image8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svg"/><Relationship Id="rId29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23" Type="http://schemas.openxmlformats.org/officeDocument/2006/relationships/image" Target="../media/image12.png"/><Relationship Id="rId28" Type="http://schemas.openxmlformats.org/officeDocument/2006/relationships/image" Target="../media/image13.png"/><Relationship Id="rId19" Type="http://schemas.openxmlformats.org/officeDocument/2006/relationships/image" Target="../media/image10.png"/><Relationship Id="rId4" Type="http://schemas.openxmlformats.org/officeDocument/2006/relationships/image" Target="../media/image6.png"/><Relationship Id="rId14" Type="http://schemas.openxmlformats.org/officeDocument/2006/relationships/image" Target="../media/image16.svg"/><Relationship Id="rId22" Type="http://schemas.openxmlformats.org/officeDocument/2006/relationships/image" Target="../media/image11.png"/><Relationship Id="rId27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.svg"/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21" Type="http://schemas.openxmlformats.org/officeDocument/2006/relationships/image" Target="../media/image20.svg"/><Relationship Id="rId12" Type="http://schemas.openxmlformats.org/officeDocument/2006/relationships/image" Target="../media/image14.svg"/><Relationship Id="rId33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sv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32" Type="http://schemas.openxmlformats.org/officeDocument/2006/relationships/image" Target="../media/image12.png"/><Relationship Id="rId5" Type="http://schemas.openxmlformats.org/officeDocument/2006/relationships/image" Target="../media/image6.png"/><Relationship Id="rId28" Type="http://schemas.openxmlformats.org/officeDocument/2006/relationships/image" Target="../media/image10.png"/><Relationship Id="rId31" Type="http://schemas.openxmlformats.org/officeDocument/2006/relationships/image" Target="../media/image9.png"/><Relationship Id="rId4" Type="http://schemas.openxmlformats.org/officeDocument/2006/relationships/chart" Target="../charts/chart3.xml"/><Relationship Id="rId27" Type="http://schemas.openxmlformats.org/officeDocument/2006/relationships/image" Target="../media/image7.png"/><Relationship Id="rId30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.png"/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21" Type="http://schemas.openxmlformats.org/officeDocument/2006/relationships/image" Target="../media/image20.svg"/><Relationship Id="rId25" Type="http://schemas.openxmlformats.org/officeDocument/2006/relationships/image" Target="../media/image8.svg"/><Relationship Id="rId33" Type="http://schemas.openxmlformats.org/officeDocument/2006/relationships/image" Target="../media/image28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sv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32" Type="http://schemas.openxmlformats.org/officeDocument/2006/relationships/image" Target="../media/image12.png"/><Relationship Id="rId5" Type="http://schemas.openxmlformats.org/officeDocument/2006/relationships/image" Target="../media/image6.png"/><Relationship Id="rId28" Type="http://schemas.openxmlformats.org/officeDocument/2006/relationships/image" Target="../media/image14.png"/><Relationship Id="rId31" Type="http://schemas.openxmlformats.org/officeDocument/2006/relationships/image" Target="../media/image9.png"/><Relationship Id="rId4" Type="http://schemas.openxmlformats.org/officeDocument/2006/relationships/chart" Target="../charts/chart4.xml"/><Relationship Id="rId27" Type="http://schemas.openxmlformats.org/officeDocument/2006/relationships/image" Target="../media/image10.png"/><Relationship Id="rId30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chart" Target="../charts/chart7.xml"/><Relationship Id="rId34" Type="http://schemas.openxmlformats.org/officeDocument/2006/relationships/image" Target="../media/image10.png"/><Relationship Id="rId21" Type="http://schemas.openxmlformats.org/officeDocument/2006/relationships/image" Target="../media/image20.svg"/><Relationship Id="rId42" Type="http://schemas.openxmlformats.org/officeDocument/2006/relationships/image" Target="../media/image17.png"/><Relationship Id="rId47" Type="http://schemas.microsoft.com/office/2007/relationships/hdphoto" Target="../media/hdphoto1.wdp"/><Relationship Id="rId33" Type="http://schemas.openxmlformats.org/officeDocument/2006/relationships/image" Target="../media/image8.png"/><Relationship Id="rId12" Type="http://schemas.openxmlformats.org/officeDocument/2006/relationships/image" Target="../media/image14.svg"/><Relationship Id="rId46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svg"/><Relationship Id="rId41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32" Type="http://schemas.openxmlformats.org/officeDocument/2006/relationships/image" Target="../media/image7.png"/><Relationship Id="rId40" Type="http://schemas.openxmlformats.org/officeDocument/2006/relationships/image" Target="../media/image28.svg"/><Relationship Id="rId45" Type="http://schemas.openxmlformats.org/officeDocument/2006/relationships/image" Target="../media/image13.png"/><Relationship Id="rId24" Type="http://schemas.openxmlformats.org/officeDocument/2006/relationships/image" Target="../media/image26.svg"/><Relationship Id="rId5" Type="http://schemas.openxmlformats.org/officeDocument/2006/relationships/image" Target="../media/image6.png"/><Relationship Id="rId36" Type="http://schemas.openxmlformats.org/officeDocument/2006/relationships/image" Target="../media/image12.png"/><Relationship Id="rId31" Type="http://schemas.openxmlformats.org/officeDocument/2006/relationships/image" Target="../media/image8.svg"/><Relationship Id="rId44" Type="http://schemas.openxmlformats.org/officeDocument/2006/relationships/image" Target="../media/image19.png"/><Relationship Id="rId4" Type="http://schemas.openxmlformats.org/officeDocument/2006/relationships/image" Target="../media/image3.png"/><Relationship Id="rId35" Type="http://schemas.openxmlformats.org/officeDocument/2006/relationships/image" Target="../media/image11.png"/><Relationship Id="rId43" Type="http://schemas.openxmlformats.org/officeDocument/2006/relationships/image" Target="../media/image18.png"/><Relationship Id="rId48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6.png"/><Relationship Id="rId3" Type="http://schemas.openxmlformats.org/officeDocument/2006/relationships/chart" Target="../charts/chart8.xml"/><Relationship Id="rId21" Type="http://schemas.openxmlformats.org/officeDocument/2006/relationships/image" Target="../media/image20.svg"/><Relationship Id="rId34" Type="http://schemas.openxmlformats.org/officeDocument/2006/relationships/image" Target="../media/image28.svg"/><Relationship Id="rId42" Type="http://schemas.openxmlformats.org/officeDocument/2006/relationships/image" Target="../media/image29.png"/><Relationship Id="rId38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21.png"/><Relationship Id="rId24" Type="http://schemas.openxmlformats.org/officeDocument/2006/relationships/image" Target="../media/image26.svg"/><Relationship Id="rId5" Type="http://schemas.openxmlformats.org/officeDocument/2006/relationships/image" Target="../media/image10.png"/><Relationship Id="rId36" Type="http://schemas.openxmlformats.org/officeDocument/2006/relationships/image" Target="../media/image23.png"/><Relationship Id="rId44" Type="http://schemas.microsoft.com/office/2007/relationships/hdphoto" Target="../media/hdphoto1.wdp"/><Relationship Id="rId4" Type="http://schemas.openxmlformats.org/officeDocument/2006/relationships/image" Target="../media/image3.png"/><Relationship Id="rId22" Type="http://schemas.openxmlformats.org/officeDocument/2006/relationships/image" Target="../media/image12.png"/><Relationship Id="rId35" Type="http://schemas.openxmlformats.org/officeDocument/2006/relationships/image" Target="../media/image22.png"/><Relationship Id="rId4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2313" y="3674957"/>
            <a:ext cx="7995862" cy="9787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spc="-50" dirty="0"/>
              <a:t>О ФИНАНСОВОМ СОСТОЯНИИ  ОРГАНИЗАЦИЙ КАМЧАТСКОГО КРАЯ</a:t>
            </a:r>
            <a:endParaRPr lang="ru-RU" sz="3200" spc="-6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6" y="5417130"/>
            <a:ext cx="5528669" cy="400622"/>
          </a:xfrm>
        </p:spPr>
        <p:txBody>
          <a:bodyPr/>
          <a:lstStyle/>
          <a:p>
            <a:r>
              <a:rPr lang="ru-RU" dirty="0">
                <a:solidFill>
                  <a:srgbClr val="E3002A"/>
                </a:solidFill>
              </a:rPr>
              <a:t>за </a:t>
            </a:r>
            <a:r>
              <a:rPr lang="ru-RU" dirty="0" smtClean="0">
                <a:solidFill>
                  <a:srgbClr val="E3002A"/>
                </a:solidFill>
              </a:rPr>
              <a:t>январь-апрель 2023 </a:t>
            </a:r>
            <a:r>
              <a:rPr lang="ru-RU" dirty="0">
                <a:solidFill>
                  <a:srgbClr val="E3002A"/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429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007" y="6355682"/>
            <a:ext cx="5701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rgbClr val="6B6B6B"/>
                </a:solidFill>
              </a:rPr>
              <a:pPr/>
              <a:t>10</a:t>
            </a:fld>
            <a:endParaRPr lang="ru-RU" dirty="0">
              <a:solidFill>
                <a:srgbClr val="6B6B6B"/>
              </a:solidFill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44EA5088-2CA3-2344-B7F4-00FAC4E7A5A9}"/>
              </a:ext>
            </a:extLst>
          </p:cNvPr>
          <p:cNvSpPr txBox="1">
            <a:spLocks/>
          </p:cNvSpPr>
          <p:nvPr/>
        </p:nvSpPr>
        <p:spPr>
          <a:xfrm>
            <a:off x="981960" y="694564"/>
            <a:ext cx="9905116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000" b="1" spc="-60" dirty="0" smtClean="0">
                <a:solidFill>
                  <a:srgbClr val="283583"/>
                </a:solidFill>
              </a:rPr>
              <a:t>ПРОСРОЧЕННАЯ КРЕДИТОРСКАЯ ЗАДОЛЖЕННОСТЬ</a:t>
            </a:r>
            <a:br>
              <a:rPr lang="ru-RU" sz="2000" b="1" spc="-60" dirty="0" smtClean="0">
                <a:solidFill>
                  <a:srgbClr val="283583"/>
                </a:solidFill>
              </a:rPr>
            </a:br>
            <a:r>
              <a:rPr lang="ru-RU" sz="2000" b="1" spc="-60" dirty="0" smtClean="0">
                <a:solidFill>
                  <a:srgbClr val="283583"/>
                </a:solidFill>
              </a:rPr>
              <a:t>ОРГАНИЗАЦИЙ </a:t>
            </a:r>
            <a:r>
              <a:rPr lang="ru-RU" sz="2000" b="1" spc="-60" dirty="0">
                <a:solidFill>
                  <a:srgbClr val="283583"/>
                </a:solidFill>
              </a:rPr>
              <a:t>КАМЧАТСКОГО КРАЯ 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621EF2BA-B6FD-4818-A2CC-0A74ABB700F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3" name="object 16">
              <a:extLst>
                <a:ext uri="{FF2B5EF4-FFF2-40B4-BE49-F238E27FC236}">
                  <a16:creationId xmlns="" xmlns:a16="http://schemas.microsoft.com/office/drawing/2014/main" id="{62F948E1-148F-4B17-B9A6-45A74D66C0A5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7">
              <a:extLst>
                <a:ext uri="{FF2B5EF4-FFF2-40B4-BE49-F238E27FC236}">
                  <a16:creationId xmlns="" xmlns:a16="http://schemas.microsoft.com/office/drawing/2014/main" id="{72BFCFA0-E6ED-400D-AFA5-B7E7542D8520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4FC69851-056D-441E-BDF4-E3F6CEE4EE16}"/>
              </a:ext>
            </a:extLst>
          </p:cNvPr>
          <p:cNvSpPr/>
          <p:nvPr/>
        </p:nvSpPr>
        <p:spPr>
          <a:xfrm>
            <a:off x="202684" y="3770348"/>
            <a:ext cx="3496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КОНЦУ АПРЕЛЯ 2022 </a:t>
            </a:r>
            <a:r>
              <a:rPr lang="ru-RU" sz="10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F2D40753-1237-4764-954B-5D54B9F51701}"/>
              </a:ext>
            </a:extLst>
          </p:cNvPr>
          <p:cNvSpPr/>
          <p:nvPr/>
        </p:nvSpPr>
        <p:spPr>
          <a:xfrm>
            <a:off x="239706" y="2077641"/>
            <a:ext cx="3325143" cy="40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929,2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F242AA3C-B28F-4A5D-B01E-C30C1602E08B}"/>
              </a:ext>
            </a:extLst>
          </p:cNvPr>
          <p:cNvSpPr/>
          <p:nvPr/>
        </p:nvSpPr>
        <p:spPr>
          <a:xfrm>
            <a:off x="288352" y="3212976"/>
            <a:ext cx="33251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49,9</a:t>
            </a:r>
            <a:r>
              <a:rPr lang="ru-RU" sz="24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D1AFB23-7905-4C35-9FC0-E30DB0C8C55A}"/>
              </a:ext>
            </a:extLst>
          </p:cNvPr>
          <p:cNvSpPr/>
          <p:nvPr/>
        </p:nvSpPr>
        <p:spPr>
          <a:xfrm>
            <a:off x="752841" y="2570711"/>
            <a:ext cx="2315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  <a:endParaRPr lang="ru-RU" sz="10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Текст 3"/>
          <p:cNvSpPr txBox="1">
            <a:spLocks/>
          </p:cNvSpPr>
          <p:nvPr/>
        </p:nvSpPr>
        <p:spPr>
          <a:xfrm>
            <a:off x="1001009" y="1173386"/>
            <a:ext cx="10057516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283583"/>
                </a:solidFill>
              </a:rPr>
              <a:t>НА </a:t>
            </a:r>
            <a:r>
              <a:rPr lang="ru-RU" sz="1600" dirty="0" smtClean="0">
                <a:solidFill>
                  <a:srgbClr val="283583"/>
                </a:solidFill>
              </a:rPr>
              <a:t>КОНЕЦ АПРЕЛЯ 2023 ГОДА, В </a:t>
            </a:r>
            <a:r>
              <a:rPr lang="ru-RU" sz="1600" dirty="0">
                <a:solidFill>
                  <a:srgbClr val="283583"/>
                </a:solidFill>
              </a:rPr>
              <a:t>% К СООТВЕТСТВУЮЩЕМУ ПЕРИОДУ ПРЕДЫДУЩЕГО ГОДА  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12EE4E8-70F3-4610-AC75-7BB799D17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325440" y="722265"/>
            <a:ext cx="562330" cy="562330"/>
          </a:xfrm>
          <a:prstGeom prst="rect">
            <a:avLst/>
          </a:prstGeom>
        </p:spPr>
      </p:pic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2F3EC44D-CA65-4008-9122-3DBA0FDF5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172697"/>
              </p:ext>
            </p:extLst>
          </p:nvPr>
        </p:nvGraphicFramePr>
        <p:xfrm>
          <a:off x="3104785" y="1484784"/>
          <a:ext cx="8535831" cy="408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3E97905-68E8-4F1A-997F-1B69A7EF16F8}"/>
              </a:ext>
            </a:extLst>
          </p:cNvPr>
          <p:cNvSpPr/>
          <p:nvPr/>
        </p:nvSpPr>
        <p:spPr>
          <a:xfrm>
            <a:off x="6023992" y="5610726"/>
            <a:ext cx="1035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4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spc="-4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9CC3F6D-9844-404E-81B9-AE85DF7909A2}"/>
              </a:ext>
            </a:extLst>
          </p:cNvPr>
          <p:cNvSpPr/>
          <p:nvPr/>
        </p:nvSpPr>
        <p:spPr>
          <a:xfrm>
            <a:off x="9912424" y="5610726"/>
            <a:ext cx="1088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4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spc="-4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lc="http://schemas.openxmlformats.org/drawingml/2006/lockedCanvas" id="{F7FB674C-0550-43DC-ABBE-DD9193CB4A0D}"/>
              </a:ext>
            </a:extLst>
          </p:cNvPr>
          <p:cNvSpPr/>
          <p:nvPr/>
        </p:nvSpPr>
        <p:spPr>
          <a:xfrm rot="16200000">
            <a:off x="6486557" y="2645477"/>
            <a:ext cx="93284" cy="5760000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6B6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lc="http://schemas.openxmlformats.org/drawingml/2006/lockedCanvas" id="{F7FB674C-0550-43DC-ABBE-DD9193CB4A0D}"/>
              </a:ext>
            </a:extLst>
          </p:cNvPr>
          <p:cNvSpPr/>
          <p:nvPr/>
        </p:nvSpPr>
        <p:spPr>
          <a:xfrm rot="16200000">
            <a:off x="10386430" y="4534177"/>
            <a:ext cx="95885" cy="1980000"/>
          </a:xfrm>
          <a:prstGeom prst="leftBrace">
            <a:avLst>
              <a:gd name="adj1" fmla="val 72327"/>
              <a:gd name="adj2" fmla="val 50000"/>
            </a:avLst>
          </a:prstGeom>
          <a:noFill/>
          <a:ln w="28575" cap="flat" cmpd="sng" algn="ctr">
            <a:solidFill>
              <a:srgbClr val="E3002A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FC69851-056D-441E-BDF4-E3F6CEE4EE16}"/>
              </a:ext>
            </a:extLst>
          </p:cNvPr>
          <p:cNvSpPr/>
          <p:nvPr/>
        </p:nvSpPr>
        <p:spPr>
          <a:xfrm>
            <a:off x="191344" y="4958480"/>
            <a:ext cx="3496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ОБЩЕМУ ОБЪЕМУ</a:t>
            </a:r>
            <a:b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КРЕДИТОРСКОЙ ЗАДОЛЖЕННОСТИ</a:t>
            </a:r>
            <a:endParaRPr lang="ru-RU" sz="10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242AA3C-B28F-4A5D-B01E-C30C1602E08B}"/>
              </a:ext>
            </a:extLst>
          </p:cNvPr>
          <p:cNvSpPr/>
          <p:nvPr/>
        </p:nvSpPr>
        <p:spPr>
          <a:xfrm>
            <a:off x="277012" y="4401108"/>
            <a:ext cx="3325143" cy="40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</a:t>
            </a:r>
            <a:r>
              <a:rPr lang="ru-RU" sz="24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srgbClr val="6B6B6B"/>
                </a:solidFill>
              </a:rPr>
              <a:pPr/>
              <a:t>11</a:t>
            </a:fld>
            <a:endParaRPr lang="ru-RU" dirty="0">
              <a:solidFill>
                <a:srgbClr val="6B6B6B"/>
              </a:solidFill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44EA5088-2CA3-2344-B7F4-00FAC4E7A5A9}"/>
              </a:ext>
            </a:extLst>
          </p:cNvPr>
          <p:cNvSpPr txBox="1">
            <a:spLocks/>
          </p:cNvSpPr>
          <p:nvPr/>
        </p:nvSpPr>
        <p:spPr>
          <a:xfrm>
            <a:off x="1020060" y="713614"/>
            <a:ext cx="9905116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000" b="1" spc="-60" dirty="0" smtClean="0">
                <a:solidFill>
                  <a:srgbClr val="283583"/>
                </a:solidFill>
              </a:rPr>
              <a:t>ПРОСРОЧЕННАЯ ДЕБИТОРСКАЯ ЗАДОЛЖЕННОСТЬ</a:t>
            </a:r>
            <a:br>
              <a:rPr lang="ru-RU" sz="2000" b="1" spc="-60" dirty="0" smtClean="0">
                <a:solidFill>
                  <a:srgbClr val="283583"/>
                </a:solidFill>
              </a:rPr>
            </a:br>
            <a:r>
              <a:rPr lang="ru-RU" sz="2000" b="1" spc="-60" dirty="0" smtClean="0">
                <a:solidFill>
                  <a:srgbClr val="283583"/>
                </a:solidFill>
              </a:rPr>
              <a:t>ОРГАНИЗАЦИЙ </a:t>
            </a:r>
            <a:r>
              <a:rPr lang="ru-RU" sz="2000" b="1" spc="-60" dirty="0">
                <a:solidFill>
                  <a:srgbClr val="283583"/>
                </a:solidFill>
              </a:rPr>
              <a:t>КАМЧАТСКОГО КРАЯ </a:t>
            </a:r>
          </a:p>
        </p:txBody>
      </p:sp>
      <p:sp>
        <p:nvSpPr>
          <p:cNvPr id="96" name="Текст 3"/>
          <p:cNvSpPr txBox="1">
            <a:spLocks/>
          </p:cNvSpPr>
          <p:nvPr/>
        </p:nvSpPr>
        <p:spPr>
          <a:xfrm>
            <a:off x="1048635" y="1158997"/>
            <a:ext cx="10057516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283583"/>
                </a:solidFill>
              </a:rPr>
              <a:t>НА </a:t>
            </a:r>
            <a:r>
              <a:rPr lang="ru-RU" sz="1600" dirty="0" smtClean="0">
                <a:solidFill>
                  <a:srgbClr val="283583"/>
                </a:solidFill>
              </a:rPr>
              <a:t>КОНЕЦ АПРЕЛЯ 2023 ГОДА, В </a:t>
            </a:r>
            <a:r>
              <a:rPr lang="ru-RU" sz="1600" dirty="0">
                <a:solidFill>
                  <a:srgbClr val="283583"/>
                </a:solidFill>
              </a:rPr>
              <a:t>% К СООТВЕТСТВУЮЩЕМУ ПЕРИОДУ ПРЕДЫДУЩЕГО ГОДА  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12EE4E8-70F3-4610-AC75-7BB799D17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325440" y="722265"/>
            <a:ext cx="562330" cy="562330"/>
          </a:xfrm>
          <a:prstGeom prst="rect">
            <a:avLst/>
          </a:prstGeom>
        </p:spPr>
      </p:pic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2F3EC44D-CA65-4008-9122-3DBA0FDF5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949734"/>
              </p:ext>
            </p:extLst>
          </p:nvPr>
        </p:nvGraphicFramePr>
        <p:xfrm>
          <a:off x="3140789" y="1470266"/>
          <a:ext cx="8535831" cy="408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3E97905-68E8-4F1A-997F-1B69A7EF16F8}"/>
              </a:ext>
            </a:extLst>
          </p:cNvPr>
          <p:cNvSpPr/>
          <p:nvPr/>
        </p:nvSpPr>
        <p:spPr>
          <a:xfrm>
            <a:off x="6284372" y="5610726"/>
            <a:ext cx="999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4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spc="-4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9CC3F6D-9844-404E-81B9-AE85DF7909A2}"/>
              </a:ext>
            </a:extLst>
          </p:cNvPr>
          <p:cNvSpPr/>
          <p:nvPr/>
        </p:nvSpPr>
        <p:spPr>
          <a:xfrm>
            <a:off x="10101969" y="5610726"/>
            <a:ext cx="1052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4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spc="-4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33" name="Левая фигурная скобка 32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lc="http://schemas.openxmlformats.org/drawingml/2006/lockedCanvas" id="{F7FB674C-0550-43DC-ABBE-DD9193CB4A0D}"/>
              </a:ext>
            </a:extLst>
          </p:cNvPr>
          <p:cNvSpPr/>
          <p:nvPr/>
        </p:nvSpPr>
        <p:spPr>
          <a:xfrm rot="16200000">
            <a:off x="6719259" y="2448779"/>
            <a:ext cx="95886" cy="6156000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6B6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5" name="Левая фигурная скобка 3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lc="http://schemas.openxmlformats.org/drawingml/2006/lockedCanvas" id="{F7FB674C-0550-43DC-ABBE-DD9193CB4A0D}"/>
              </a:ext>
            </a:extLst>
          </p:cNvPr>
          <p:cNvSpPr/>
          <p:nvPr/>
        </p:nvSpPr>
        <p:spPr>
          <a:xfrm rot="16200000">
            <a:off x="10563595" y="4786177"/>
            <a:ext cx="95885" cy="1476000"/>
          </a:xfrm>
          <a:prstGeom prst="leftBrace">
            <a:avLst>
              <a:gd name="adj1" fmla="val 72327"/>
              <a:gd name="adj2" fmla="val 50000"/>
            </a:avLst>
          </a:prstGeom>
          <a:noFill/>
          <a:ln w="28575" cap="flat" cmpd="sng" algn="ctr">
            <a:solidFill>
              <a:srgbClr val="E3002A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FC69851-056D-441E-BDF4-E3F6CEE4EE16}"/>
              </a:ext>
            </a:extLst>
          </p:cNvPr>
          <p:cNvSpPr/>
          <p:nvPr/>
        </p:nvSpPr>
        <p:spPr>
          <a:xfrm>
            <a:off x="202684" y="3770348"/>
            <a:ext cx="3496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КОНЦУ АПРЕЛЯ 2022 </a:t>
            </a:r>
            <a:r>
              <a:rPr lang="ru-RU" sz="10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2D40753-1237-4764-954B-5D54B9F51701}"/>
              </a:ext>
            </a:extLst>
          </p:cNvPr>
          <p:cNvSpPr/>
          <p:nvPr/>
        </p:nvSpPr>
        <p:spPr>
          <a:xfrm>
            <a:off x="239706" y="2041637"/>
            <a:ext cx="3325143" cy="40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4 134,5</a:t>
            </a:r>
            <a:endParaRPr lang="ru-RU" sz="32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242AA3C-B28F-4A5D-B01E-C30C1602E08B}"/>
              </a:ext>
            </a:extLst>
          </p:cNvPr>
          <p:cNvSpPr/>
          <p:nvPr/>
        </p:nvSpPr>
        <p:spPr>
          <a:xfrm>
            <a:off x="288352" y="3212976"/>
            <a:ext cx="3325143" cy="40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61,0</a:t>
            </a:r>
            <a:r>
              <a:rPr lang="ru-RU" sz="24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D1AFB23-7905-4C35-9FC0-E30DB0C8C55A}"/>
              </a:ext>
            </a:extLst>
          </p:cNvPr>
          <p:cNvSpPr/>
          <p:nvPr/>
        </p:nvSpPr>
        <p:spPr>
          <a:xfrm>
            <a:off x="752841" y="2534707"/>
            <a:ext cx="2315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  <a:endParaRPr lang="ru-RU" sz="10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FC69851-056D-441E-BDF4-E3F6CEE4EE16}"/>
              </a:ext>
            </a:extLst>
          </p:cNvPr>
          <p:cNvSpPr/>
          <p:nvPr/>
        </p:nvSpPr>
        <p:spPr>
          <a:xfrm>
            <a:off x="191344" y="4922476"/>
            <a:ext cx="3496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ОБЩЕМУ ОБЪЕМУ</a:t>
            </a:r>
            <a:b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ДЕБИТОРСКОЙ ЗАДОЛЖЕННОСТИ</a:t>
            </a:r>
            <a:endParaRPr lang="ru-RU" sz="10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242AA3C-B28F-4A5D-B01E-C30C1602E08B}"/>
              </a:ext>
            </a:extLst>
          </p:cNvPr>
          <p:cNvSpPr/>
          <p:nvPr/>
        </p:nvSpPr>
        <p:spPr>
          <a:xfrm>
            <a:off x="277012" y="4365104"/>
            <a:ext cx="3325143" cy="40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</a:t>
            </a:r>
            <a:r>
              <a:rPr lang="ru-RU" sz="24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427403"/>
            <a:ext cx="5086350" cy="3987800"/>
          </a:xfrm>
        </p:spPr>
        <p:txBody>
          <a:bodyPr anchor="ctr" anchorCtr="0">
            <a:normAutofit/>
          </a:bodyPr>
          <a:lstStyle/>
          <a:p>
            <a:r>
              <a:rPr lang="ru-RU" sz="3600" b="1" spc="-60" dirty="0" smtClean="0"/>
              <a:t>О финансовом состоянии организаций</a:t>
            </a:r>
          </a:p>
          <a:p>
            <a:r>
              <a:rPr lang="ru-RU" sz="2200" b="1" spc="-60" dirty="0" smtClean="0"/>
              <a:t/>
            </a:r>
            <a:br>
              <a:rPr lang="ru-RU" sz="2200" b="1" spc="-60" dirty="0" smtClean="0"/>
            </a:br>
            <a:r>
              <a:rPr lang="ru-RU" sz="2200" b="1" spc="-60" dirty="0" smtClean="0"/>
              <a:t>Камчатского края*</a:t>
            </a:r>
            <a:endParaRPr lang="ru-RU" sz="2200" b="1" spc="-60" dirty="0"/>
          </a:p>
          <a:p>
            <a:pPr algn="ctr"/>
            <a:endParaRPr lang="ru-RU" sz="2400" spc="-50" dirty="0"/>
          </a:p>
          <a:p>
            <a:r>
              <a:rPr lang="ru-RU" sz="2400" spc="-50" dirty="0"/>
              <a:t>за </a:t>
            </a:r>
            <a:r>
              <a:rPr lang="ru-RU" sz="2400" spc="-50" dirty="0" smtClean="0"/>
              <a:t>январь-апрель 2023 </a:t>
            </a:r>
            <a:r>
              <a:rPr lang="ru-RU" sz="2400" spc="-50" dirty="0"/>
              <a:t>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729014" y="45860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729014" y="122107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729014" y="1983538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729014" y="427093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sz="4000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369321" y="2132856"/>
            <a:ext cx="5097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Убыток организаций Камчатского края</a:t>
            </a:r>
            <a:endParaRPr lang="ru-RU" sz="1600" spc="-25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369321" y="512676"/>
            <a:ext cx="518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Сальдированный финансовый результат организаций Камчатского края </a:t>
            </a:r>
            <a:endParaRPr lang="ru-RU" sz="1600" spc="-25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369321" y="1376772"/>
            <a:ext cx="5188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sz="1600" spc="-25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 организаций Камчатского края</a:t>
            </a:r>
            <a:endParaRPr lang="ru-RU" sz="1600" spc="-25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4BCA0C-CF1F-4052-8648-70413792DEB3}"/>
              </a:ext>
            </a:extLst>
          </p:cNvPr>
          <p:cNvSpPr txBox="1"/>
          <p:nvPr/>
        </p:nvSpPr>
        <p:spPr>
          <a:xfrm>
            <a:off x="5729014" y="5033408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sz="4000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1">
            <a:extLst>
              <a:ext uri="{FF2B5EF4-FFF2-40B4-BE49-F238E27FC236}">
                <a16:creationId xmlns="" xmlns:a16="http://schemas.microsoft.com/office/drawing/2014/main" id="{6118A622-9FD5-441D-A735-F295518845EB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B81EEA-DF2A-1C47-9781-44818CAE4220}" type="slidenum">
              <a:rPr lang="ru-RU" sz="160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sz="16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334B39EE-6DD9-4EFA-B39E-C437DF3D8CA2}"/>
              </a:ext>
            </a:extLst>
          </p:cNvPr>
          <p:cNvSpPr/>
          <p:nvPr/>
        </p:nvSpPr>
        <p:spPr>
          <a:xfrm>
            <a:off x="6369321" y="4341426"/>
            <a:ext cx="5097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sz="1600" spc="-25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Просроченная кредиторская задолженность организаций Камчатского края</a:t>
            </a:r>
            <a:endParaRPr lang="ru-RU" sz="1600" spc="-25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34B39EE-6DD9-4EFA-B39E-C437DF3D8CA2}"/>
              </a:ext>
            </a:extLst>
          </p:cNvPr>
          <p:cNvSpPr/>
          <p:nvPr/>
        </p:nvSpPr>
        <p:spPr>
          <a:xfrm>
            <a:off x="6369321" y="5102952"/>
            <a:ext cx="5097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sz="1600" spc="-25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Просроченная дебиторская задолженность организаций Камчатского края</a:t>
            </a:r>
            <a:endParaRPr lang="ru-RU" sz="1600" spc="-25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5843314" y="6438528"/>
            <a:ext cx="5527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sz="1000" dirty="0" smtClean="0">
                <a:solidFill>
                  <a:srgbClr val="DED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Ежемесячные </a:t>
            </a:r>
            <a:r>
              <a:rPr lang="ru-RU" sz="1000" dirty="0">
                <a:solidFill>
                  <a:srgbClr val="DED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оперативной </a:t>
            </a:r>
            <a:r>
              <a:rPr lang="ru-RU" sz="1000" dirty="0" smtClean="0">
                <a:solidFill>
                  <a:srgbClr val="DED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</a:t>
            </a:r>
            <a:r>
              <a:rPr lang="ru-RU" sz="900" i="1" dirty="0" smtClean="0">
                <a:solidFill>
                  <a:srgbClr val="DED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i="1" dirty="0">
              <a:solidFill>
                <a:srgbClr val="DED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729014" y="274600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34B39EE-6DD9-4EFA-B39E-C437DF3D8CA2}"/>
              </a:ext>
            </a:extLst>
          </p:cNvPr>
          <p:cNvSpPr/>
          <p:nvPr/>
        </p:nvSpPr>
        <p:spPr>
          <a:xfrm>
            <a:off x="6369321" y="2808221"/>
            <a:ext cx="5097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sz="1600" spc="-25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результаты деятельности организаций Камчатского края</a:t>
            </a:r>
            <a:endParaRPr lang="ru-RU" sz="1600" spc="-25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729014" y="350847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4000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34B39EE-6DD9-4EFA-B39E-C437DF3D8CA2}"/>
              </a:ext>
            </a:extLst>
          </p:cNvPr>
          <p:cNvSpPr/>
          <p:nvPr/>
        </p:nvSpPr>
        <p:spPr>
          <a:xfrm>
            <a:off x="6369321" y="3573830"/>
            <a:ext cx="5097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sz="1600" spc="-25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организаций, получивших прибыль (убыток) Камчатского края</a:t>
            </a:r>
            <a:endParaRPr lang="ru-RU" sz="1600" spc="-25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E429F259-65F9-4E1D-9408-EA3D0B6CE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617" y="665989"/>
            <a:ext cx="8478758" cy="5443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283583"/>
                </a:solidFill>
              </a:rPr>
              <a:t>САЛЬДИРОВАННЫЙ ФИНАНСОВЫЙ </a:t>
            </a:r>
            <a:r>
              <a:rPr lang="ru-RU" sz="2200" b="1" dirty="0" smtClean="0">
                <a:solidFill>
                  <a:srgbClr val="283583"/>
                </a:solidFill>
              </a:rPr>
              <a:t>РЕЗУЛЬТАТ ОРГАНИЗАЦИЙ </a:t>
            </a:r>
            <a:r>
              <a:rPr lang="ru-RU" sz="2200" b="1" dirty="0">
                <a:solidFill>
                  <a:srgbClr val="283583"/>
                </a:solidFill>
              </a:rPr>
              <a:t>КАМЧАТСКОГО </a:t>
            </a:r>
            <a:r>
              <a:rPr lang="ru-RU" sz="2200" b="1" dirty="0" smtClean="0">
                <a:solidFill>
                  <a:srgbClr val="283583"/>
                </a:solidFill>
              </a:rPr>
              <a:t>КРАЯ*</a:t>
            </a:r>
            <a:endParaRPr lang="ru-RU" sz="2200" b="1" dirty="0">
              <a:solidFill>
                <a:srgbClr val="28358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1B8606-76F3-4A71-98F6-B8E29F294A4C}"/>
              </a:ext>
            </a:extLst>
          </p:cNvPr>
          <p:cNvSpPr txBox="1"/>
          <p:nvPr/>
        </p:nvSpPr>
        <p:spPr>
          <a:xfrm>
            <a:off x="1017667" y="1211804"/>
            <a:ext cx="959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ЯНВАРЬ-АПРЕЛЬ 2023 </a:t>
            </a:r>
            <a:r>
              <a:rPr lang="ru-RU" sz="160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г., В % К СООТВЕТСТВУЮЩЕМУ ПЕРИОДУ ПРЕДЫДУЩЕГО </a:t>
            </a:r>
            <a:r>
              <a:rPr lang="ru-RU" sz="16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6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FC69851-056D-441E-BDF4-E3F6CEE4EE16}"/>
              </a:ext>
            </a:extLst>
          </p:cNvPr>
          <p:cNvSpPr/>
          <p:nvPr/>
        </p:nvSpPr>
        <p:spPr>
          <a:xfrm>
            <a:off x="362996" y="4191471"/>
            <a:ext cx="2346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cap="all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ЯНВАРЮ-АПРЕЛЮ</a:t>
            </a:r>
            <a:br>
              <a:rPr lang="ru-RU" sz="1000" b="1" cap="all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cap="all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000" b="1" cap="all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2D40753-1237-4764-954B-5D54B9F51701}"/>
              </a:ext>
            </a:extLst>
          </p:cNvPr>
          <p:cNvSpPr/>
          <p:nvPr/>
        </p:nvSpPr>
        <p:spPr>
          <a:xfrm>
            <a:off x="-86101" y="2450032"/>
            <a:ext cx="3325143" cy="44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6 508,1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242AA3C-B28F-4A5D-B01E-C30C1602E08B}"/>
              </a:ext>
            </a:extLst>
          </p:cNvPr>
          <p:cNvSpPr/>
          <p:nvPr/>
        </p:nvSpPr>
        <p:spPr>
          <a:xfrm>
            <a:off x="-37455" y="3634099"/>
            <a:ext cx="3325143" cy="44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27,7</a:t>
            </a:r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D1AFB23-7905-4C35-9FC0-E30DB0C8C55A}"/>
              </a:ext>
            </a:extLst>
          </p:cNvPr>
          <p:cNvSpPr/>
          <p:nvPr/>
        </p:nvSpPr>
        <p:spPr>
          <a:xfrm>
            <a:off x="427034" y="2943102"/>
            <a:ext cx="2315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0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  <a:endParaRPr lang="ru-RU" sz="10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8095937-BA57-4EEC-BDFD-5AAF568B4577}"/>
              </a:ext>
            </a:extLst>
          </p:cNvPr>
          <p:cNvSpPr txBox="1"/>
          <p:nvPr/>
        </p:nvSpPr>
        <p:spPr>
          <a:xfrm>
            <a:off x="488491" y="6582544"/>
            <a:ext cx="5764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DED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По сопоставимому кругу организаций в соответствии с методологией бухгалтерского учета.</a:t>
            </a:r>
            <a:endParaRPr lang="ru-RU" sz="1000" dirty="0">
              <a:solidFill>
                <a:srgbClr val="DED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Номер слайда 1">
            <a:extLst>
              <a:ext uri="{FF2B5EF4-FFF2-40B4-BE49-F238E27FC236}">
                <a16:creationId xmlns="" xmlns:a16="http://schemas.microsoft.com/office/drawing/2014/main" id="{7C137E93-C9D4-447B-A26D-52BD8605D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rgbClr val="6B6B6B"/>
                </a:solidFill>
              </a:rPr>
              <a:pPr/>
              <a:t>3</a:t>
            </a:fld>
            <a:endParaRPr lang="ru-RU" dirty="0">
              <a:solidFill>
                <a:srgbClr val="6B6B6B"/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488B5130-5CD4-45E2-844D-A989B0FCE0C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0" name="object 16">
              <a:extLst>
                <a:ext uri="{FF2B5EF4-FFF2-40B4-BE49-F238E27FC236}">
                  <a16:creationId xmlns="" xmlns:a16="http://schemas.microsoft.com/office/drawing/2014/main" id="{9B661D4B-C0B3-493D-B588-DFF0E774E618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7">
              <a:extLst>
                <a:ext uri="{FF2B5EF4-FFF2-40B4-BE49-F238E27FC236}">
                  <a16:creationId xmlns="" xmlns:a16="http://schemas.microsoft.com/office/drawing/2014/main" id="{051CC0BF-EA3B-466D-A29A-D5EE346749CF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0046CEE-9E15-447D-B885-B14384D59003}"/>
              </a:ext>
            </a:extLst>
          </p:cNvPr>
          <p:cNvSpPr txBox="1"/>
          <p:nvPr/>
        </p:nvSpPr>
        <p:spPr>
          <a:xfrm>
            <a:off x="507440" y="6130453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9FD8821-457B-45E6-B1DD-97A4CEF5B1CB}"/>
              </a:ext>
            </a:extLst>
          </p:cNvPr>
          <p:cNvSpPr txBox="1"/>
          <p:nvPr/>
        </p:nvSpPr>
        <p:spPr>
          <a:xfrm>
            <a:off x="2096235" y="6130453"/>
            <a:ext cx="956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33428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УБЫТОК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001A457-4798-4C0D-A259-F88D6547AA06}"/>
              </a:ext>
            </a:extLst>
          </p:cNvPr>
          <p:cNvSpPr txBox="1"/>
          <p:nvPr/>
        </p:nvSpPr>
        <p:spPr>
          <a:xfrm>
            <a:off x="1696544" y="6021288"/>
            <a:ext cx="82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3926974-86EB-416C-B13C-D1CA0F57EB96}"/>
              </a:ext>
            </a:extLst>
          </p:cNvPr>
          <p:cNvSpPr txBox="1"/>
          <p:nvPr/>
        </p:nvSpPr>
        <p:spPr>
          <a:xfrm>
            <a:off x="3062354" y="6118574"/>
            <a:ext cx="46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EB6F838-11CB-4368-B57B-A76C8B28C066}"/>
              </a:ext>
            </a:extLst>
          </p:cNvPr>
          <p:cNvSpPr txBox="1"/>
          <p:nvPr/>
        </p:nvSpPr>
        <p:spPr>
          <a:xfrm>
            <a:off x="3326985" y="6130453"/>
            <a:ext cx="525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САЛЬДИРОВАННЫЙ ФИНАНСОВЫЙ РЕЗУЛЬТАТ 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8142DDD-338B-4CC2-A373-794128911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3540" y="722265"/>
            <a:ext cx="562330" cy="562330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75B9EA7A-42BD-4119-A834-B257BC703AA0}"/>
              </a:ext>
            </a:extLst>
          </p:cNvPr>
          <p:cNvGrpSpPr/>
          <p:nvPr/>
        </p:nvGrpSpPr>
        <p:grpSpPr>
          <a:xfrm>
            <a:off x="1696544" y="177800"/>
            <a:ext cx="10146832" cy="529239"/>
            <a:chOff x="1439586" y="5107200"/>
            <a:chExt cx="10403790" cy="529239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9652E824-58E6-4CBA-B628-EC7A22035BF6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CA339039-312B-474E-8982-49586E3B8749}"/>
                </a:ext>
              </a:extLst>
            </p:cNvPr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41" name="object 11">
                <a:extLst>
                  <a:ext uri="{FF2B5EF4-FFF2-40B4-BE49-F238E27FC236}">
                    <a16:creationId xmlns:a16="http://schemas.microsoft.com/office/drawing/2014/main" xmlns="" id="{F1E962F0-BD6F-43D7-915E-AB81561F5717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xmlns="" id="{F30325F4-27F2-4F3A-BCC6-91F129A42EE3}"/>
                  </a:ext>
                </a:extLst>
              </p:cNvPr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43" name="object 12">
                  <a:extLst>
                    <a:ext uri="{FF2B5EF4-FFF2-40B4-BE49-F238E27FC236}">
                      <a16:creationId xmlns:a16="http://schemas.microsoft.com/office/drawing/2014/main" xmlns="" id="{F1E61C83-85B2-44FA-90C0-2E0515669115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4" name="object 12">
                  <a:extLst>
                    <a:ext uri="{FF2B5EF4-FFF2-40B4-BE49-F238E27FC236}">
                      <a16:creationId xmlns:a16="http://schemas.microsoft.com/office/drawing/2014/main" xmlns="" id="{63A185F4-362B-46A8-86F9-48A189551C5C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47" name="Прямоугольник 4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29CC3F6D-9844-404E-81B9-AE85DF7909A2}"/>
              </a:ext>
            </a:extLst>
          </p:cNvPr>
          <p:cNvSpPr/>
          <p:nvPr/>
        </p:nvSpPr>
        <p:spPr>
          <a:xfrm>
            <a:off x="9624392" y="5394702"/>
            <a:ext cx="1017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kern="1200" spc="-40" dirty="0" smtClean="0">
                <a:solidFill>
                  <a:srgbClr val="E3002A"/>
                </a:solidFill>
                <a:effectLst/>
                <a:latin typeface="Arial"/>
                <a:ea typeface="Times New Roman"/>
              </a:rPr>
              <a:t>2023 </a:t>
            </a:r>
            <a:r>
              <a:rPr lang="ru-RU" sz="1600" b="1" kern="1200" spc="-40" dirty="0">
                <a:solidFill>
                  <a:srgbClr val="E3002A"/>
                </a:solidFill>
                <a:effectLst/>
                <a:latin typeface="Arial"/>
                <a:ea typeface="Times New Roman"/>
              </a:rPr>
              <a:t>год</a:t>
            </a:r>
            <a:endParaRPr lang="ru-RU" sz="1050" dirty="0">
              <a:solidFill>
                <a:srgbClr val="E3002A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93E97905-68E8-4F1A-997F-1B69A7EF16F8}"/>
              </a:ext>
            </a:extLst>
          </p:cNvPr>
          <p:cNvSpPr/>
          <p:nvPr/>
        </p:nvSpPr>
        <p:spPr>
          <a:xfrm>
            <a:off x="5843972" y="5394702"/>
            <a:ext cx="1044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kern="1200" spc="-40" dirty="0" smtClean="0">
                <a:solidFill>
                  <a:srgbClr val="6B6B6B"/>
                </a:solidFill>
                <a:effectLst/>
                <a:latin typeface="Arial"/>
                <a:ea typeface="Times New Roman"/>
              </a:rPr>
              <a:t>2022 </a:t>
            </a:r>
            <a:r>
              <a:rPr lang="ru-RU" sz="1600" b="1" kern="1200" spc="-40" dirty="0">
                <a:solidFill>
                  <a:srgbClr val="6B6B6B"/>
                </a:solidFill>
                <a:effectLst/>
                <a:latin typeface="Arial"/>
                <a:ea typeface="Times New Roman"/>
              </a:rPr>
              <a:t>год</a:t>
            </a:r>
            <a:endParaRPr lang="ru-RU" sz="1050" dirty="0">
              <a:solidFill>
                <a:srgbClr val="6B6B6B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2" name="Диаграмма 5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2F3EC44D-CA65-4008-9122-3DBA0FDF5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102274"/>
              </p:ext>
            </p:extLst>
          </p:nvPr>
        </p:nvGraphicFramePr>
        <p:xfrm>
          <a:off x="3071664" y="1988840"/>
          <a:ext cx="8196136" cy="32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" name="Левая фигурная скобка 4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lc="http://schemas.openxmlformats.org/drawingml/2006/lockedCanvas" id="{F7FB674C-0550-43DC-ABBE-DD9193CB4A0D}"/>
              </a:ext>
            </a:extLst>
          </p:cNvPr>
          <p:cNvSpPr/>
          <p:nvPr/>
        </p:nvSpPr>
        <p:spPr>
          <a:xfrm rot="16200000">
            <a:off x="6301076" y="2545863"/>
            <a:ext cx="93284" cy="5544000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6B6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0" name="Левая фигурная скобка 4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lc="http://schemas.openxmlformats.org/drawingml/2006/lockedCanvas" id="{F7FB674C-0550-43DC-ABBE-DD9193CB4A0D}"/>
              </a:ext>
            </a:extLst>
          </p:cNvPr>
          <p:cNvSpPr/>
          <p:nvPr/>
        </p:nvSpPr>
        <p:spPr>
          <a:xfrm rot="16200000">
            <a:off x="10080398" y="4344561"/>
            <a:ext cx="95885" cy="1944000"/>
          </a:xfrm>
          <a:prstGeom prst="leftBrace">
            <a:avLst>
              <a:gd name="adj1" fmla="val 72327"/>
              <a:gd name="adj2" fmla="val 50000"/>
            </a:avLst>
          </a:prstGeom>
          <a:noFill/>
          <a:ln w="28575" cap="flat" cmpd="sng" algn="ctr">
            <a:solidFill>
              <a:srgbClr val="E3002A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5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srgbClr val="6B6B6B"/>
                </a:solidFill>
              </a:rPr>
              <a:pPr/>
              <a:t>4</a:t>
            </a:fld>
            <a:endParaRPr lang="ru-RU" dirty="0">
              <a:solidFill>
                <a:srgbClr val="6B6B6B"/>
              </a:solidFill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63429" y="2436383"/>
            <a:ext cx="2772000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263429" y="4376046"/>
            <a:ext cx="2772000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263429" y="5446641"/>
            <a:ext cx="2772000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63429" y="6421479"/>
            <a:ext cx="2772000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209429" y="4001217"/>
            <a:ext cx="288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 оптовая и розничная; ремонт автотранспортных средств и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мотоциклов</a:t>
            </a:r>
            <a:endParaRPr lang="ru-RU" sz="10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09429" y="2023561"/>
            <a:ext cx="2880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</a:t>
            </a: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лесное хозяйство,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охота,</a:t>
            </a:r>
            <a:b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рыболовство </a:t>
            </a: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рыбоводство</a:t>
            </a:r>
            <a:endParaRPr lang="ru-RU" sz="10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36339" y="3429000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945,1</a:t>
            </a:r>
            <a:endParaRPr lang="ru-RU" sz="20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39516" y="1511170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6 131,3</a:t>
            </a:r>
            <a:endParaRPr lang="ru-RU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36714" y="4442410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84,2</a:t>
            </a:r>
            <a:endParaRPr lang="ru-RU" sz="20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27189" y="5528404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63,7</a:t>
            </a:r>
            <a:endParaRPr lang="ru-RU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Текст 3"/>
          <p:cNvSpPr txBox="1">
            <a:spLocks/>
          </p:cNvSpPr>
          <p:nvPr/>
        </p:nvSpPr>
        <p:spPr>
          <a:xfrm>
            <a:off x="1058159" y="1033291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ЯНВАРЬ-АПРЕЛЬ 2023 </a:t>
            </a:r>
            <a:r>
              <a:rPr lang="ru-RU" sz="1600" dirty="0">
                <a:solidFill>
                  <a:srgbClr val="283583"/>
                </a:solidFill>
              </a:rPr>
              <a:t>г., </a:t>
            </a:r>
            <a:r>
              <a:rPr lang="ru-RU" sz="1600" dirty="0" smtClean="0">
                <a:solidFill>
                  <a:srgbClr val="283583"/>
                </a:solidFill>
              </a:rPr>
              <a:t>МЛН </a:t>
            </a:r>
            <a:r>
              <a:rPr lang="ru-RU" sz="1600" dirty="0">
                <a:solidFill>
                  <a:srgbClr val="283583"/>
                </a:solidFill>
              </a:rPr>
              <a:t>РУБЛЕЙ  </a:t>
            </a:r>
          </a:p>
        </p:txBody>
      </p: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44EA5088-2CA3-2344-B7F4-00FAC4E7A5A9}"/>
              </a:ext>
            </a:extLst>
          </p:cNvPr>
          <p:cNvSpPr txBox="1">
            <a:spLocks/>
          </p:cNvSpPr>
          <p:nvPr/>
        </p:nvSpPr>
        <p:spPr>
          <a:xfrm>
            <a:off x="1029584" y="665989"/>
            <a:ext cx="11111733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000" b="1" spc="-60" dirty="0">
                <a:solidFill>
                  <a:srgbClr val="283583"/>
                </a:solidFill>
              </a:rPr>
              <a:t>САЛЬДИРОВАННЫЙ ФИНАНСОВЫЙ РЕЗУЛЬТАТ </a:t>
            </a:r>
            <a:r>
              <a:rPr lang="ru-RU" sz="2000" b="1" spc="-60" dirty="0" smtClean="0">
                <a:solidFill>
                  <a:srgbClr val="283583"/>
                </a:solidFill>
              </a:rPr>
              <a:t>ОРГАНИЗАЦИЙ КАМЧАТСКОГО КРАЯ </a:t>
            </a:r>
            <a:endParaRPr lang="ru-RU" sz="2000" b="1" spc="-60" dirty="0">
              <a:solidFill>
                <a:srgbClr val="283583"/>
              </a:solidFill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621EF2BA-B6FD-4818-A2CC-0A74ABB700F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3" name="object 16">
              <a:extLst>
                <a:ext uri="{FF2B5EF4-FFF2-40B4-BE49-F238E27FC236}">
                  <a16:creationId xmlns="" xmlns:a16="http://schemas.microsoft.com/office/drawing/2014/main" id="{62F948E1-148F-4B17-B9A6-45A74D66C0A5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7">
              <a:extLst>
                <a:ext uri="{FF2B5EF4-FFF2-40B4-BE49-F238E27FC236}">
                  <a16:creationId xmlns="" xmlns:a16="http://schemas.microsoft.com/office/drawing/2014/main" id="{72BFCFA0-E6ED-400D-AFA5-B7E7542D8520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209429" y="6034104"/>
            <a:ext cx="3045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операциям </a:t>
            </a:r>
            <a:b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недвижимым имуществом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09429" y="4923131"/>
            <a:ext cx="288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Водоснабжение; водоотведение, организация сбора и утилизации отходов, деятельность по ликвидации загрязнений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34900"/>
              </p:ext>
            </p:extLst>
          </p:nvPr>
        </p:nvGraphicFramePr>
        <p:xfrm>
          <a:off x="3573499" y="5135450"/>
          <a:ext cx="8122226" cy="1675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318"/>
                <a:gridCol w="1160318"/>
                <a:gridCol w="1160318"/>
                <a:gridCol w="1160318"/>
                <a:gridCol w="1160318"/>
                <a:gridCol w="1160318"/>
                <a:gridCol w="1160318"/>
              </a:tblGrid>
              <a:tr h="1675529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Сельское, лесное хозяйство, охота, рыболовство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рыбоводство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Торговля оптовая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розничная; ремонт автотранспортных средств и мотоциклов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Транспортировка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хранение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Водоснабжение; водоотведение, организация сбора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утилизации отходов, деятельность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ликвидации загрязнений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операциям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недвижимым имуществом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8142DDD-338B-4CC2-A373-794128911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3540" y="722265"/>
            <a:ext cx="562330" cy="56233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827820" y="4465511"/>
            <a:ext cx="648000" cy="648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4292FE6F-7C36-4660-AB97-79DF04A3E8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10683" y="4465511"/>
            <a:ext cx="648000" cy="648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989473" y="4465511"/>
            <a:ext cx="648000" cy="6480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E481006-58CA-4BF5-98AB-622FDD36B44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472336" y="4465511"/>
            <a:ext cx="648000" cy="6480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90080ED-2FAA-4932-85B6-5BEDF26F28D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151054" y="4465511"/>
            <a:ext cx="648000" cy="6480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119CD5E3-60D0-43F0-AEAA-F9BA488F643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0795570" y="4465511"/>
            <a:ext cx="648000" cy="648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75108" y="1448780"/>
            <a:ext cx="648000" cy="648000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736577" y="2440387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4 208,1</a:t>
            </a:r>
            <a:endParaRPr lang="ru-RU" sz="20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263429" y="3365168"/>
            <a:ext cx="2772000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209428" y="2992886"/>
            <a:ext cx="3186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электрической энергией, газом </a:t>
            </a:r>
            <a:b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паром; кондиционирование </a:t>
            </a: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воздуха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75108" y="2383237"/>
            <a:ext cx="648000" cy="64800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876" y="4465511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119CD5E3-60D0-43F0-AEAA-F9BA488F643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276052" y="5409220"/>
            <a:ext cx="648000" cy="648000"/>
          </a:xfrm>
          <a:prstGeom prst="rect">
            <a:avLst/>
          </a:prstGeom>
        </p:spPr>
      </p:pic>
      <p:graphicFrame>
        <p:nvGraphicFramePr>
          <p:cNvPr id="41" name="Диаграмма 40">
            <a:extLst>
              <a:ext uri="{FF2B5EF4-FFF2-40B4-BE49-F238E27FC236}">
                <a16:creationId xmlns="" xmlns:a16="http://schemas.microsoft.com/office/drawing/2014/main" id="{0A6E534A-CD64-864A-A0C6-542324093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73272"/>
              </p:ext>
            </p:extLst>
          </p:nvPr>
        </p:nvGraphicFramePr>
        <p:xfrm>
          <a:off x="3573498" y="1409339"/>
          <a:ext cx="8122226" cy="312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90080ED-2FAA-4932-85B6-5BEDF26F28D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63429" y="3342000"/>
            <a:ext cx="648000" cy="648000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9" y="4365104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ВСЕГО 52">
            <a:extLst>
              <a:ext uri="{FF2B5EF4-FFF2-40B4-BE49-F238E27FC236}">
                <a16:creationId xmlns="" xmlns:a16="http://schemas.microsoft.com/office/drawing/2014/main" id="{92043A46-2BBD-DD49-A824-506B736F42D5}"/>
              </a:ext>
            </a:extLst>
          </p:cNvPr>
          <p:cNvSpPr/>
          <p:nvPr/>
        </p:nvSpPr>
        <p:spPr>
          <a:xfrm>
            <a:off x="7536160" y="1254460"/>
            <a:ext cx="45006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br>
              <a:rPr lang="ru-RU" sz="2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6 508,1 </a:t>
            </a:r>
            <a:r>
              <a:rPr lang="ru-RU" sz="16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  <a:endParaRPr lang="ru-RU" sz="14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srgbClr val="6B6B6B"/>
                </a:solidFill>
              </a:rPr>
              <a:pPr/>
              <a:t>5</a:t>
            </a:fld>
            <a:endParaRPr lang="ru-RU" dirty="0">
              <a:solidFill>
                <a:srgbClr val="6B6B6B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859500" y="665989"/>
            <a:ext cx="10694851" cy="493008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000" b="1" spc="-60" dirty="0">
                <a:solidFill>
                  <a:srgbClr val="283583"/>
                </a:solidFill>
              </a:rPr>
              <a:t>ПРИБЫЛЬ </a:t>
            </a:r>
            <a:r>
              <a:rPr lang="ru-RU" sz="2000" b="1" spc="-60" dirty="0" smtClean="0">
                <a:solidFill>
                  <a:srgbClr val="283583"/>
                </a:solidFill>
              </a:rPr>
              <a:t>ОРГАНИЗАЦИЙ КАМЧАТСКОГО КРАЯ</a:t>
            </a:r>
            <a:r>
              <a:rPr lang="ru-RU" sz="2400" b="1" spc="-60" dirty="0" smtClean="0">
                <a:solidFill>
                  <a:srgbClr val="283583"/>
                </a:solidFill>
              </a:rPr>
              <a:t> </a:t>
            </a:r>
            <a:endParaRPr lang="ru-RU" sz="2400" b="1" spc="-60" dirty="0">
              <a:solidFill>
                <a:srgbClr val="283583"/>
              </a:solidFill>
            </a:endParaRPr>
          </a:p>
        </p:txBody>
      </p:sp>
      <p:sp>
        <p:nvSpPr>
          <p:cNvPr id="56" name="Текст 3"/>
          <p:cNvSpPr txBox="1">
            <a:spLocks/>
          </p:cNvSpPr>
          <p:nvPr/>
        </p:nvSpPr>
        <p:spPr>
          <a:xfrm>
            <a:off x="860107" y="102235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ЯНВАРЬ-АПРЕЛЬ 2023 </a:t>
            </a:r>
            <a:r>
              <a:rPr lang="ru-RU" sz="1600" dirty="0">
                <a:solidFill>
                  <a:srgbClr val="283583"/>
                </a:solidFill>
              </a:rPr>
              <a:t>г., </a:t>
            </a:r>
            <a:r>
              <a:rPr lang="ru-RU" sz="1600" dirty="0" smtClean="0">
                <a:solidFill>
                  <a:srgbClr val="283583"/>
                </a:solidFill>
              </a:rPr>
              <a:t>МЛН </a:t>
            </a:r>
            <a:r>
              <a:rPr lang="ru-RU" sz="1600" dirty="0">
                <a:solidFill>
                  <a:srgbClr val="283583"/>
                </a:solidFill>
              </a:rPr>
              <a:t>РУБЛЕЙ  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8F27A098-26D6-490E-A20F-BF6518EA806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1" name="object 16">
              <a:extLst>
                <a:ext uri="{FF2B5EF4-FFF2-40B4-BE49-F238E27FC236}">
                  <a16:creationId xmlns="" xmlns:a16="http://schemas.microsoft.com/office/drawing/2014/main" id="{C6453474-35FE-48B4-B5CB-BDD800B99894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7">
              <a:extLst>
                <a:ext uri="{FF2B5EF4-FFF2-40B4-BE49-F238E27FC236}">
                  <a16:creationId xmlns="" xmlns:a16="http://schemas.microsoft.com/office/drawing/2014/main" id="{39D7B715-3F03-4235-A492-685395EB9D5A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>
            <a:off x="260687" y="2450792"/>
            <a:ext cx="2772000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60687" y="3568750"/>
            <a:ext cx="2772000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774545" y="1484784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796</a:t>
            </a:r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27348" y="2056132"/>
            <a:ext cx="280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</a:t>
            </a: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лесное хозяйство,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охота,</a:t>
            </a:r>
            <a:b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рыболовство </a:t>
            </a: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рыбоводство</a:t>
            </a:r>
            <a:endParaRPr lang="ru-RU" sz="10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812645" y="2528972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</a:t>
            </a:r>
            <a:endParaRPr lang="ru-RU" sz="24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27348" y="3189860"/>
            <a:ext cx="3204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газом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паром; кондиционирование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воздуха</a:t>
            </a:r>
            <a:endParaRPr lang="ru-RU" sz="10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="" xmlns:a16="http://schemas.microsoft.com/office/drawing/2014/main" id="{0A6E534A-CD64-864A-A0C6-542324093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055395"/>
              </p:ext>
            </p:extLst>
          </p:nvPr>
        </p:nvGraphicFramePr>
        <p:xfrm>
          <a:off x="4079608" y="1365028"/>
          <a:ext cx="7561008" cy="312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59227"/>
              </p:ext>
            </p:extLst>
          </p:nvPr>
        </p:nvGraphicFramePr>
        <p:xfrm>
          <a:off x="4079605" y="5139228"/>
          <a:ext cx="6444888" cy="163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148"/>
                <a:gridCol w="1074148"/>
                <a:gridCol w="1074148"/>
                <a:gridCol w="1074148"/>
                <a:gridCol w="1074148"/>
                <a:gridCol w="1074148"/>
              </a:tblGrid>
              <a:tr h="163830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Сельское, лесное хозяйство, охота, рыболовство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рыбоводство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Торговля оптовая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розничная; ремонт автотранспортных средств и мотоциклов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Транспортировка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хранение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операциям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недвижимым имуществом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0AA4B507-A1B0-4816-8553-6C8382484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 r="13896"/>
          <a:stretch/>
        </p:blipFill>
        <p:spPr>
          <a:xfrm>
            <a:off x="327092" y="719529"/>
            <a:ext cx="484185" cy="56233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286347" y="4410633"/>
            <a:ext cx="648000" cy="6480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8E481006-58CA-4BF5-98AB-622FDD36B44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580348" y="4410633"/>
            <a:ext cx="648000" cy="6480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190080ED-2FAA-4932-85B6-5BEDF26F28D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09753" y="4410633"/>
            <a:ext cx="648000" cy="6480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99428" y="1484784"/>
            <a:ext cx="648000" cy="648000"/>
          </a:xfrm>
          <a:prstGeom prst="rect">
            <a:avLst/>
          </a:prstGeom>
        </p:spPr>
      </p:pic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92043A46-2BBD-DD49-A824-506B736F42D5}"/>
              </a:ext>
            </a:extLst>
          </p:cNvPr>
          <p:cNvSpPr/>
          <p:nvPr/>
        </p:nvSpPr>
        <p:spPr>
          <a:xfrm>
            <a:off x="8242588" y="1159650"/>
            <a:ext cx="34513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547,5 </a:t>
            </a:r>
            <a:r>
              <a:rPr lang="ru-RU" sz="16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  <a:endParaRPr lang="ru-RU" sz="14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292FE6F-7C36-4660-AB97-79DF04A3E8E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9086" y="4410633"/>
            <a:ext cx="648000" cy="648000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>
          <a:xfrm>
            <a:off x="266651" y="4428934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812645" y="3653142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1 187</a:t>
            </a:r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3312" y="4197700"/>
            <a:ext cx="2808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292FE6F-7C36-4660-AB97-79DF04A3E8E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9428" y="3623524"/>
            <a:ext cx="648000" cy="648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358966" y="4410633"/>
            <a:ext cx="648000" cy="648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19CD5E3-60D0-43F0-AEAA-F9BA488F643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9660468" y="4410633"/>
            <a:ext cx="648000" cy="648000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>
            <a:cxnSpLocks/>
          </p:cNvCxnSpPr>
          <p:nvPr/>
        </p:nvCxnSpPr>
        <p:spPr>
          <a:xfrm>
            <a:off x="260687" y="5227458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093357" y="4509120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</a:t>
            </a:r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7348" y="5010417"/>
            <a:ext cx="29523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 и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</a:t>
            </a:r>
            <a:endParaRPr lang="ru-RU" sz="10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2" name="Прямая соединительная линия 121"/>
          <p:cNvCxnSpPr>
            <a:cxnSpLocks/>
          </p:cNvCxnSpPr>
          <p:nvPr/>
        </p:nvCxnSpPr>
        <p:spPr>
          <a:xfrm>
            <a:off x="260687" y="6229271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2303257" y="5319646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27348" y="5857818"/>
            <a:ext cx="280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операциям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недвижимым имуществом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19CD5E3-60D0-43F0-AEAA-F9BA488F643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299428" y="5257256"/>
            <a:ext cx="648000" cy="64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99428" y="2492968"/>
            <a:ext cx="648000" cy="64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E481006-58CA-4BF5-98AB-622FDD36B44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299428" y="447318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srgbClr val="6B6B6B"/>
                </a:solidFill>
              </a:rPr>
              <a:pPr/>
              <a:t>6</a:t>
            </a:fld>
            <a:endParaRPr lang="ru-RU" dirty="0">
              <a:solidFill>
                <a:srgbClr val="6B6B6B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938897" y="665989"/>
            <a:ext cx="10525718" cy="493008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000" b="1" spc="-60" dirty="0">
                <a:solidFill>
                  <a:srgbClr val="283583"/>
                </a:solidFill>
              </a:rPr>
              <a:t>УБЫТОК ОРГАНИЗАЦИЙ КАМЧАТСКОГО КРАЯ</a:t>
            </a:r>
            <a:endParaRPr lang="ru-RU" b="1" spc="-60" dirty="0">
              <a:solidFill>
                <a:srgbClr val="283583"/>
              </a:solidFill>
            </a:endParaRPr>
          </a:p>
        </p:txBody>
      </p:sp>
      <p:cxnSp>
        <p:nvCxnSpPr>
          <p:cNvPr id="122" name="Прямая соединительная линия 121"/>
          <p:cNvCxnSpPr>
            <a:cxnSpLocks/>
          </p:cNvCxnSpPr>
          <p:nvPr/>
        </p:nvCxnSpPr>
        <p:spPr>
          <a:xfrm>
            <a:off x="267959" y="2428420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cxnSpLocks/>
          </p:cNvCxnSpPr>
          <p:nvPr/>
        </p:nvCxnSpPr>
        <p:spPr>
          <a:xfrm>
            <a:off x="267959" y="6254371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224216" y="5857818"/>
            <a:ext cx="316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операциям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недвижимым имуществом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224216" y="2050494"/>
            <a:ext cx="2470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Сельское, лесное хозяйство,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охота,</a:t>
            </a:r>
            <a:b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рыболовство </a:t>
            </a: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рыбоводство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46939" y="1547174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2 6</a:t>
            </a:r>
            <a:r>
              <a:rPr lang="en-US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4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47452" y="5350815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en-US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4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Текст 3"/>
          <p:cNvSpPr txBox="1">
            <a:spLocks/>
          </p:cNvSpPr>
          <p:nvPr/>
        </p:nvSpPr>
        <p:spPr>
          <a:xfrm>
            <a:off x="929372" y="1037687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ЯНВАРЬ-АПРЕЛЬ 2023 </a:t>
            </a:r>
            <a:r>
              <a:rPr lang="ru-RU" sz="1600" dirty="0">
                <a:solidFill>
                  <a:srgbClr val="283583"/>
                </a:solidFill>
              </a:rPr>
              <a:t>г., </a:t>
            </a:r>
            <a:r>
              <a:rPr lang="ru-RU" sz="1600" dirty="0" smtClean="0">
                <a:solidFill>
                  <a:srgbClr val="283583"/>
                </a:solidFill>
              </a:rPr>
              <a:t>МЛН </a:t>
            </a:r>
            <a:r>
              <a:rPr lang="ru-RU" sz="1600" dirty="0">
                <a:solidFill>
                  <a:srgbClr val="283583"/>
                </a:solidFill>
              </a:rPr>
              <a:t>РУБЛЕЙ  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807EA500-DB16-4C93-B057-5921F5C413D5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3" name="object 16">
              <a:extLst>
                <a:ext uri="{FF2B5EF4-FFF2-40B4-BE49-F238E27FC236}">
                  <a16:creationId xmlns="" xmlns:a16="http://schemas.microsoft.com/office/drawing/2014/main" id="{267325E1-3DE1-4B43-9924-ACDAA76562C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7">
              <a:extLst>
                <a:ext uri="{FF2B5EF4-FFF2-40B4-BE49-F238E27FC236}">
                  <a16:creationId xmlns="" xmlns:a16="http://schemas.microsoft.com/office/drawing/2014/main" id="{94AF0F44-CC86-40CA-8A82-9711820CDB80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9" name="Диаграмма 48">
            <a:extLst>
              <a:ext uri="{FF2B5EF4-FFF2-40B4-BE49-F238E27FC236}">
                <a16:creationId xmlns="" xmlns:a16="http://schemas.microsoft.com/office/drawing/2014/main" id="{0A6E534A-CD64-864A-A0C6-542324093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432006"/>
              </p:ext>
            </p:extLst>
          </p:nvPr>
        </p:nvGraphicFramePr>
        <p:xfrm>
          <a:off x="4082624" y="1357772"/>
          <a:ext cx="7954036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92043A46-2BBD-DD49-A824-506B736F42D5}"/>
              </a:ext>
            </a:extLst>
          </p:cNvPr>
          <p:cNvSpPr/>
          <p:nvPr/>
        </p:nvSpPr>
        <p:spPr>
          <a:xfrm>
            <a:off x="8271163" y="1164420"/>
            <a:ext cx="34513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10 039,4 </a:t>
            </a:r>
            <a:r>
              <a:rPr lang="ru-RU" sz="16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  <a:endParaRPr lang="ru-RU" sz="14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94308"/>
              </p:ext>
            </p:extLst>
          </p:nvPr>
        </p:nvGraphicFramePr>
        <p:xfrm>
          <a:off x="4082623" y="5139228"/>
          <a:ext cx="6478812" cy="163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802"/>
                <a:gridCol w="1079802"/>
                <a:gridCol w="1079802"/>
                <a:gridCol w="1079802"/>
                <a:gridCol w="1079802"/>
                <a:gridCol w="1079802"/>
              </a:tblGrid>
              <a:tr h="163830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Сельское, лесное хозяйство, охота, рыболовство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рыбоводство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Транспортировка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хранение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Торговля оптовая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розничная; ремонт автотранспортных средств и мотоциклов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операциям</a:t>
                      </a:r>
                      <a: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недвижимым имуществом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9539EE1C-8FDF-4AB7-9550-6F35511A12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 l="13399" r="-4867"/>
          <a:stretch/>
        </p:blipFill>
        <p:spPr>
          <a:xfrm>
            <a:off x="342651" y="721774"/>
            <a:ext cx="514350" cy="56233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296807" y="4420158"/>
            <a:ext cx="648000" cy="64800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8E481006-58CA-4BF5-98AB-622FDD36B44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440021" y="4420158"/>
            <a:ext cx="648000" cy="64800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84332" y="1484784"/>
            <a:ext cx="648000" cy="648000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224216" y="3928691"/>
            <a:ext cx="3168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 и хранение</a:t>
            </a:r>
          </a:p>
        </p:txBody>
      </p:sp>
      <p:cxnSp>
        <p:nvCxnSpPr>
          <p:cNvPr id="111" name="Прямая соединительная линия 110"/>
          <p:cNvCxnSpPr>
            <a:cxnSpLocks/>
          </p:cNvCxnSpPr>
          <p:nvPr/>
        </p:nvCxnSpPr>
        <p:spPr>
          <a:xfrm>
            <a:off x="267959" y="4170086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2146701" y="3447024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2" y="3382445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01" y="4420158"/>
            <a:ext cx="6461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292FE6F-7C36-4660-AB97-79DF04A3E8E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67402" y="4420158"/>
            <a:ext cx="648000" cy="648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27700" y="3119649"/>
            <a:ext cx="3168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>
          <a:xfrm>
            <a:off x="271443" y="3361044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150185" y="2509469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388,6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292FE6F-7C36-4660-AB97-79DF04A3E8E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6088" y="2437461"/>
            <a:ext cx="648000" cy="648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519206" y="4420158"/>
            <a:ext cx="648000" cy="648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19CD5E3-60D0-43F0-AEAA-F9BA488F643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9660468" y="4420158"/>
            <a:ext cx="648000" cy="648000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271443" y="5196276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27700" y="4799723"/>
            <a:ext cx="316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 оптовая и розничная; ремонт автотранспортных средств и мотоциклов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350560" y="4289859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19CD5E3-60D0-43F0-AEAA-F9BA488F643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296088" y="5229272"/>
            <a:ext cx="648000" cy="648000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7" y="4153610"/>
            <a:ext cx="6461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1EEA-DF2A-1C47-9781-44818CAE422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Текст 3"/>
          <p:cNvSpPr txBox="1">
            <a:spLocks/>
          </p:cNvSpPr>
          <p:nvPr/>
        </p:nvSpPr>
        <p:spPr>
          <a:xfrm>
            <a:off x="953383" y="1033291"/>
            <a:ext cx="9340413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ЯНВАРЬ-АПРЕЛЬ 2023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г., </a:t>
            </a:r>
            <a:r>
              <a:rPr lang="ru-RU" sz="1600" dirty="0">
                <a:solidFill>
                  <a:srgbClr val="283583"/>
                </a:solidFill>
              </a:rPr>
              <a:t>В % К СООТВЕТСТВУЮЩЕМУ ПЕРИОДУ ПРЕДЫДУЩЕГО ГОДА*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44EA5088-2CA3-2344-B7F4-00FAC4E7A5A9}"/>
              </a:ext>
            </a:extLst>
          </p:cNvPr>
          <p:cNvSpPr txBox="1">
            <a:spLocks/>
          </p:cNvSpPr>
          <p:nvPr/>
        </p:nvSpPr>
        <p:spPr>
          <a:xfrm>
            <a:off x="924809" y="677157"/>
            <a:ext cx="11044621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spc="-60" dirty="0">
                <a:solidFill>
                  <a:srgbClr val="283583"/>
                </a:solidFill>
              </a:rPr>
              <a:t>ФИНАНСОВЫЕ РЕЗУЛЬТАТЫ ДЕЯТЕЛЬНОСТИ </a:t>
            </a:r>
            <a:r>
              <a:rPr lang="ru-RU" sz="2000" b="1" spc="-60" dirty="0" smtClean="0">
                <a:solidFill>
                  <a:srgbClr val="283583"/>
                </a:solidFill>
              </a:rPr>
              <a:t>ОРГАНИЗАЦИЙ </a:t>
            </a:r>
            <a:r>
              <a:rPr lang="ru-RU" sz="2000" b="1" dirty="0">
                <a:solidFill>
                  <a:srgbClr val="283583"/>
                </a:solidFill>
              </a:rPr>
              <a:t>КАМЧАТСКОГО </a:t>
            </a:r>
            <a:r>
              <a:rPr lang="ru-RU" sz="2000" b="1" dirty="0" smtClean="0">
                <a:solidFill>
                  <a:srgbClr val="283583"/>
                </a:solidFill>
              </a:rPr>
              <a:t>КРАЯ</a:t>
            </a:r>
            <a:endParaRPr lang="ru-RU" sz="2000" b="1" dirty="0">
              <a:solidFill>
                <a:srgbClr val="283583"/>
              </a:solidFill>
            </a:endParaRPr>
          </a:p>
        </p:txBody>
      </p:sp>
      <p:graphicFrame>
        <p:nvGraphicFramePr>
          <p:cNvPr id="61" name="Диаграмма 60">
            <a:extLst>
              <a:ext uri="{FF2B5EF4-FFF2-40B4-BE49-F238E27FC236}">
                <a16:creationId xmlns="" xmlns:a16="http://schemas.microsoft.com/office/drawing/2014/main" id="{BC9A8A3A-47FF-44A7-869F-DA8F38DFA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4798"/>
              </p:ext>
            </p:extLst>
          </p:nvPr>
        </p:nvGraphicFramePr>
        <p:xfrm>
          <a:off x="1100741" y="1409903"/>
          <a:ext cx="360048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FC8EA5-1226-4035-9417-BEB763F5062A}"/>
              </a:ext>
            </a:extLst>
          </p:cNvPr>
          <p:cNvSpPr txBox="1"/>
          <p:nvPr/>
        </p:nvSpPr>
        <p:spPr>
          <a:xfrm>
            <a:off x="488491" y="6561348"/>
            <a:ext cx="5764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DED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По сопоставимому кругу организаций в соответствии с методологией бухгалтерского учета.</a:t>
            </a:r>
            <a:endParaRPr lang="ru-RU" sz="1000" dirty="0">
              <a:solidFill>
                <a:srgbClr val="DED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5E7A0FF-F9A5-4348-A484-3F3851CEF11D}"/>
              </a:ext>
            </a:extLst>
          </p:cNvPr>
          <p:cNvSpPr txBox="1"/>
          <p:nvPr/>
        </p:nvSpPr>
        <p:spPr>
          <a:xfrm rot="16200000" flipH="1" flipV="1">
            <a:off x="10705401" y="343122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16F0B0-FE12-4BF7-A7AC-6B5E7EF0F276}"/>
              </a:ext>
            </a:extLst>
          </p:cNvPr>
          <p:cNvSpPr txBox="1"/>
          <p:nvPr/>
        </p:nvSpPr>
        <p:spPr>
          <a:xfrm rot="16200000" flipH="1">
            <a:off x="332681" y="3539102"/>
            <a:ext cx="117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УБЫТОК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="" xmlns:a16="http://schemas.microsoft.com/office/drawing/2014/main" id="{C29568FF-BD65-427C-9F2A-C2A62C635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27200"/>
              </p:ext>
            </p:extLst>
          </p:nvPr>
        </p:nvGraphicFramePr>
        <p:xfrm>
          <a:off x="4583832" y="1520793"/>
          <a:ext cx="2997389" cy="464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389">
                  <a:extLst>
                    <a:ext uri="{9D8B030D-6E8A-4147-A177-3AD203B41FA5}">
                      <a16:colId xmlns="" xmlns:a16="http://schemas.microsoft.com/office/drawing/2014/main" val="2087603593"/>
                    </a:ext>
                  </a:extLst>
                </a:gridCol>
              </a:tblGrid>
              <a:tr h="414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Сельское, лесное хозяйство, охота, рыболовство и  рыбоводство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783444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Добыча полезных ископаемых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Обрабатывающие производства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7450693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Обеспечение электрической энергией,</a:t>
                      </a:r>
                      <a:b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000" b="0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газом и паром; 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B6B6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кондиционирование воздуха</a:t>
                      </a:r>
                      <a:endParaRPr lang="ru-RU" sz="1000" b="0" i="0" u="none" strike="noStrike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Водоснабжение; водоотведение,</a:t>
                      </a:r>
                      <a:b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000" b="0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организация сбора и утилизации отходов, деятельность по ликвидации загрязнений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Строительство</a:t>
                      </a:r>
                      <a:endParaRPr lang="ru-RU" sz="10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Торговля оптовая и розничная</a:t>
                      </a:r>
                      <a:r>
                        <a:rPr lang="ru-RU" sz="1000" b="0" i="0" u="none" strike="noStrike" dirty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br>
                        <a:rPr lang="ru-RU" sz="1000" b="0" i="0" u="none" strike="noStrike" dirty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ремонт автотранспортных средств </a:t>
                      </a:r>
                      <a:r>
                        <a:rPr lang="ru-RU" sz="1000" b="0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ru-RU" sz="1000" b="0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и </a:t>
                      </a:r>
                      <a:r>
                        <a:rPr lang="ru-RU" sz="1000" b="0" i="0" u="none" strike="noStrike" dirty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мотоциклов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5590820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Транспортировка и хранение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3352736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Деятельность по операциям</a:t>
                      </a:r>
                      <a:b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с недвижимым имуществом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Деятельность профессиональная,</a:t>
                      </a:r>
                      <a:b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научная и техническая</a:t>
                      </a:r>
                      <a:endParaRPr lang="ru-RU" sz="1000" b="1" i="0" u="none" strike="noStrike" kern="1200" dirty="0" smtClean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Деятельность административная </a:t>
                      </a:r>
                      <a:b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и сопутствующие дополнительные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209AD54C-0B93-47DD-931E-BBFE1FC7A86B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7" name="object 16">
              <a:extLst>
                <a:ext uri="{FF2B5EF4-FFF2-40B4-BE49-F238E27FC236}">
                  <a16:creationId xmlns="" xmlns:a16="http://schemas.microsoft.com/office/drawing/2014/main" id="{6E8F3781-4EDB-4EF6-A35B-936BB36F608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7">
              <a:extLst>
                <a:ext uri="{FF2B5EF4-FFF2-40B4-BE49-F238E27FC236}">
                  <a16:creationId xmlns="" xmlns:a16="http://schemas.microsoft.com/office/drawing/2014/main" id="{07EE5AAA-7870-4C7B-BC41-4CF47B5E8328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6" name="Диаграмма 25">
            <a:extLst>
              <a:ext uri="{FF2B5EF4-FFF2-40B4-BE49-F238E27FC236}">
                <a16:creationId xmlns="" xmlns:a16="http://schemas.microsoft.com/office/drawing/2014/main" id="{A1638F31-B390-496F-A1A7-38D431C0E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033305"/>
              </p:ext>
            </p:extLst>
          </p:nvPr>
        </p:nvGraphicFramePr>
        <p:xfrm>
          <a:off x="7506170" y="1409903"/>
          <a:ext cx="3846414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E4800FE-0EFA-4B35-9A4C-DE5942B8E1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7340" y="722265"/>
            <a:ext cx="562330" cy="5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srgbClr val="6B6B6B"/>
                </a:solidFill>
              </a:rPr>
              <a:pPr/>
              <a:t>8</a:t>
            </a:fld>
            <a:endParaRPr lang="ru-RU" dirty="0">
              <a:solidFill>
                <a:srgbClr val="6B6B6B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91B6C644-9B01-7B40-9BFF-EBBA170BAA5D}"/>
              </a:ext>
            </a:extLst>
          </p:cNvPr>
          <p:cNvSpPr/>
          <p:nvPr/>
        </p:nvSpPr>
        <p:spPr>
          <a:xfrm>
            <a:off x="181971" y="2047121"/>
            <a:ext cx="32497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 оптовая</a:t>
            </a:r>
            <a:b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розничная; ремонт автотранспортных средств и мотоциклов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4FAB4703-42B2-A24A-84D5-F4839192520D}"/>
              </a:ext>
            </a:extLst>
          </p:cNvPr>
          <p:cNvCxnSpPr/>
          <p:nvPr/>
        </p:nvCxnSpPr>
        <p:spPr>
          <a:xfrm>
            <a:off x="243267" y="4463187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D1801FAD-62F6-5347-A7BE-42F414E86063}"/>
              </a:ext>
            </a:extLst>
          </p:cNvPr>
          <p:cNvCxnSpPr/>
          <p:nvPr/>
        </p:nvCxnSpPr>
        <p:spPr>
          <a:xfrm>
            <a:off x="243267" y="2581858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9D327D47-035C-7740-B471-0A46D7FEDF79}"/>
              </a:ext>
            </a:extLst>
          </p:cNvPr>
          <p:cNvSpPr/>
          <p:nvPr/>
        </p:nvSpPr>
        <p:spPr>
          <a:xfrm>
            <a:off x="1994627" y="3559850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70,0</a:t>
            </a:r>
            <a:r>
              <a:rPr lang="ru-RU" sz="20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="" xmlns:a16="http://schemas.microsoft.com/office/drawing/2014/main" id="{BFC48193-F6D4-1E40-A5CD-07826F49F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322"/>
              </p:ext>
            </p:extLst>
          </p:nvPr>
        </p:nvGraphicFramePr>
        <p:xfrm>
          <a:off x="3214305" y="666364"/>
          <a:ext cx="8655687" cy="60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895D270-C7ED-774E-BBA8-BC08EC86F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06462"/>
              </p:ext>
            </p:extLst>
          </p:nvPr>
        </p:nvGraphicFramePr>
        <p:xfrm>
          <a:off x="3290695" y="5049216"/>
          <a:ext cx="8579296" cy="1350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936">
                  <a:extLst>
                    <a:ext uri="{9D8B030D-6E8A-4147-A177-3AD203B41FA5}">
                      <a16:colId xmlns="" xmlns:a16="http://schemas.microsoft.com/office/drawing/2014/main" val="776920163"/>
                    </a:ext>
                  </a:extLst>
                </a:gridCol>
                <a:gridCol w="779936"/>
                <a:gridCol w="779936">
                  <a:extLst>
                    <a:ext uri="{9D8B030D-6E8A-4147-A177-3AD203B41FA5}">
                      <a16:colId xmlns="" xmlns:a16="http://schemas.microsoft.com/office/drawing/2014/main" val="3629867893"/>
                    </a:ext>
                  </a:extLst>
                </a:gridCol>
                <a:gridCol w="779936">
                  <a:extLst>
                    <a:ext uri="{9D8B030D-6E8A-4147-A177-3AD203B41FA5}">
                      <a16:colId xmlns="" xmlns:a16="http://schemas.microsoft.com/office/drawing/2014/main" val="4116548356"/>
                    </a:ext>
                  </a:extLst>
                </a:gridCol>
                <a:gridCol w="779936"/>
                <a:gridCol w="779936"/>
                <a:gridCol w="779936">
                  <a:extLst>
                    <a:ext uri="{9D8B030D-6E8A-4147-A177-3AD203B41FA5}">
                      <a16:colId xmlns="" xmlns:a16="http://schemas.microsoft.com/office/drawing/2014/main" val="3741266578"/>
                    </a:ext>
                  </a:extLst>
                </a:gridCol>
                <a:gridCol w="779936">
                  <a:extLst>
                    <a:ext uri="{9D8B030D-6E8A-4147-A177-3AD203B41FA5}">
                      <a16:colId xmlns="" xmlns:a16="http://schemas.microsoft.com/office/drawing/2014/main" val="2942959163"/>
                    </a:ext>
                  </a:extLst>
                </a:gridCol>
                <a:gridCol w="779936">
                  <a:extLst>
                    <a:ext uri="{9D8B030D-6E8A-4147-A177-3AD203B41FA5}">
                      <a16:colId xmlns="" xmlns:a16="http://schemas.microsoft.com/office/drawing/2014/main" val="2051507752"/>
                    </a:ext>
                  </a:extLst>
                </a:gridCol>
                <a:gridCol w="779936">
                  <a:extLst>
                    <a:ext uri="{9D8B030D-6E8A-4147-A177-3AD203B41FA5}">
                      <a16:colId xmlns="" xmlns:a16="http://schemas.microsoft.com/office/drawing/2014/main" val="467881462"/>
                    </a:ext>
                  </a:extLst>
                </a:gridCol>
                <a:gridCol w="779936"/>
              </a:tblGrid>
              <a:tr h="135018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Торговля оптовая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розничная; ремонт автотранспортных средств и мотоциклов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операциям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недвижимым имуществом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административная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сопутствующие дополнительные услуги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Сельское, лесное хозяйство, охота, рыболовство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рыбоводство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Транспортировка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хранение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Водоснабжение; водоотведение, организация сбора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утилизации отходов, деятельность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ликвидации загрязнений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профессиональная, научная и техническая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Добыча полезных ископаемых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4888213"/>
                  </a:ext>
                </a:extLst>
              </a:tr>
            </a:tbl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30E6E2BB-C20C-6349-81EF-C09A4C57067B}"/>
              </a:ext>
            </a:extLst>
          </p:cNvPr>
          <p:cNvSpPr/>
          <p:nvPr/>
        </p:nvSpPr>
        <p:spPr>
          <a:xfrm>
            <a:off x="8706348" y="794234"/>
            <a:ext cx="27202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60,9</a:t>
            </a:r>
            <a:r>
              <a:rPr lang="ru-RU" sz="24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краю </a:t>
            </a:r>
            <a:r>
              <a:rPr lang="ru-RU" sz="1200" b="1" dirty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целом</a:t>
            </a:r>
            <a:endParaRPr lang="ru-RU" sz="12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Текст 3">
            <a:extLst>
              <a:ext uri="{FF2B5EF4-FFF2-40B4-BE49-F238E27FC236}">
                <a16:creationId xmlns="" xmlns:a16="http://schemas.microsoft.com/office/drawing/2014/main" id="{6CB204B5-3E4F-9140-8CDD-4BFFB9D46394}"/>
              </a:ext>
            </a:extLst>
          </p:cNvPr>
          <p:cNvSpPr txBox="1">
            <a:spLocks/>
          </p:cNvSpPr>
          <p:nvPr/>
        </p:nvSpPr>
        <p:spPr>
          <a:xfrm>
            <a:off x="953383" y="1033291"/>
            <a:ext cx="7288185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ЯНВАРЬ-АПРЕЛЬ 2023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г., </a:t>
            </a:r>
            <a:r>
              <a:rPr lang="ru-RU" sz="1600" dirty="0">
                <a:solidFill>
                  <a:srgbClr val="283583"/>
                </a:solidFill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Текст 3">
            <a:extLst>
              <a:ext uri="{FF2B5EF4-FFF2-40B4-BE49-F238E27FC236}">
                <a16:creationId xmlns="" xmlns:a16="http://schemas.microsoft.com/office/drawing/2014/main" id="{03ED44B8-F7FD-E44D-A00B-EC432C7A1EDE}"/>
              </a:ext>
            </a:extLst>
          </p:cNvPr>
          <p:cNvSpPr txBox="1">
            <a:spLocks/>
          </p:cNvSpPr>
          <p:nvPr/>
        </p:nvSpPr>
        <p:spPr>
          <a:xfrm>
            <a:off x="962909" y="677157"/>
            <a:ext cx="11044621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spc="-60" dirty="0">
                <a:solidFill>
                  <a:srgbClr val="283583"/>
                </a:solidFill>
              </a:rPr>
              <a:t>ДОЛЯ ПРИБЫЛЬНЫХ </a:t>
            </a:r>
            <a:r>
              <a:rPr lang="ru-RU" sz="2000" b="1" spc="-60" dirty="0" smtClean="0">
                <a:solidFill>
                  <a:srgbClr val="283583"/>
                </a:solidFill>
              </a:rPr>
              <a:t>ОРГАНИЗАЦИЙ </a:t>
            </a:r>
            <a:r>
              <a:rPr lang="ru-RU" sz="2000" b="1" dirty="0">
                <a:solidFill>
                  <a:srgbClr val="283583"/>
                </a:solidFill>
              </a:rPr>
              <a:t>КАМЧАТСКОГО КРАЯ</a:t>
            </a:r>
            <a:endParaRPr kumimoji="0" lang="ru-RU" sz="2000" b="1" i="0" u="none" strike="noStrike" kern="1200" cap="none" spc="-6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1C017C6B-2715-45C2-8E52-E0BDAE127E0F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6" name="object 16">
              <a:extLst>
                <a:ext uri="{FF2B5EF4-FFF2-40B4-BE49-F238E27FC236}">
                  <a16:creationId xmlns="" xmlns:a16="http://schemas.microsoft.com/office/drawing/2014/main" id="{FDC33147-CBE0-4826-9EA6-DF40B64D953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7">
              <a:extLst>
                <a:ext uri="{FF2B5EF4-FFF2-40B4-BE49-F238E27FC236}">
                  <a16:creationId xmlns="" xmlns:a16="http://schemas.microsoft.com/office/drawing/2014/main" id="{65545BF8-E52D-4AEB-BE94-4EF3F2D91B33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91B6C644-9B01-7B40-9BFF-EBBA170BAA5D}"/>
              </a:ext>
            </a:extLst>
          </p:cNvPr>
          <p:cNvSpPr/>
          <p:nvPr/>
        </p:nvSpPr>
        <p:spPr>
          <a:xfrm>
            <a:off x="181972" y="4057618"/>
            <a:ext cx="3032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операциям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недвижимым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имуществом</a:t>
            </a:r>
            <a:endParaRPr lang="ru-RU" sz="10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96970" y="1515455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76,2</a:t>
            </a:r>
            <a:r>
              <a:rPr lang="ru-RU" sz="20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AA4B507-A1B0-4816-8553-6C8382484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 r="13896"/>
          <a:stretch/>
        </p:blipFill>
        <p:spPr>
          <a:xfrm>
            <a:off x="308042" y="719529"/>
            <a:ext cx="495955" cy="576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xmlns:lc="http://schemas.openxmlformats.org/drawingml/2006/lockedCanvas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lc="http://schemas.openxmlformats.org/drawingml/2006/lockedCanvas" r:embed="rId16"/>
              </a:ext>
            </a:extLst>
          </a:blip>
          <a:stretch>
            <a:fillRect/>
          </a:stretch>
        </p:blipFill>
        <p:spPr>
          <a:xfrm>
            <a:off x="8040216" y="4400119"/>
            <a:ext cx="648000" cy="6537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xmlns:lc="http://schemas.openxmlformats.org/drawingml/2006/lockedCanvas" id="{4292FE6F-7C36-4660-AB97-79DF04A3E8E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lc="http://schemas.openxmlformats.org/drawingml/2006/lockedCanvas" r:embed="rId8"/>
              </a:ext>
            </a:extLst>
          </a:blip>
          <a:stretch>
            <a:fillRect/>
          </a:stretch>
        </p:blipFill>
        <p:spPr>
          <a:xfrm>
            <a:off x="7267250" y="4400119"/>
            <a:ext cx="648000" cy="65379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E481006-58CA-4BF5-98AB-622FDD36B44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824875" y="4400119"/>
            <a:ext cx="648000" cy="648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xmlns:lc="http://schemas.openxmlformats.org/drawingml/2006/lockedCanvas" id="{190080ED-2FAA-4932-85B6-5BEDF26F28D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lc="http://schemas.openxmlformats.org/drawingml/2006/lockedCanvas" r:embed="rId12"/>
              </a:ext>
            </a:extLst>
          </a:blip>
          <a:stretch>
            <a:fillRect/>
          </a:stretch>
        </p:blipFill>
        <p:spPr>
          <a:xfrm>
            <a:off x="3395772" y="4400119"/>
            <a:ext cx="648000" cy="65379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19CD5E3-60D0-43F0-AEAA-F9BA488F6431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>
            <a:fillRect/>
          </a:stretch>
        </p:blipFill>
        <p:spPr>
          <a:xfrm>
            <a:off x="4943944" y="4400119"/>
            <a:ext cx="648000" cy="648000"/>
          </a:xfrm>
          <a:prstGeom prst="rect">
            <a:avLst/>
          </a:prstGeom>
        </p:spPr>
      </p:pic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98" y="4400119"/>
            <a:ext cx="6524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06" y="4400119"/>
            <a:ext cx="6524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1" y="3457034"/>
            <a:ext cx="6524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618" y="4400119"/>
            <a:ext cx="6524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52310859-B0A1-D54C-B155-0AE50C13D886}"/>
              </a:ext>
            </a:extLst>
          </p:cNvPr>
          <p:cNvSpPr/>
          <p:nvPr/>
        </p:nvSpPr>
        <p:spPr>
          <a:xfrm>
            <a:off x="1989941" y="4597554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33,3</a:t>
            </a:r>
            <a:r>
              <a:rPr lang="ru-RU" sz="20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B1CB484F-D2A3-154D-B5A1-F5EEF07C9FD1}"/>
              </a:ext>
            </a:extLst>
          </p:cNvPr>
          <p:cNvSpPr/>
          <p:nvPr/>
        </p:nvSpPr>
        <p:spPr>
          <a:xfrm>
            <a:off x="181972" y="5123897"/>
            <a:ext cx="28886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профессиональная, научная и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</a:t>
            </a:r>
            <a:endParaRPr lang="ru-RU" sz="10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2F14029F-22C2-834D-91B1-FCFE59126D5A}"/>
              </a:ext>
            </a:extLst>
          </p:cNvPr>
          <p:cNvCxnSpPr/>
          <p:nvPr/>
        </p:nvCxnSpPr>
        <p:spPr>
          <a:xfrm>
            <a:off x="243267" y="5519941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1" y="4509120"/>
            <a:ext cx="6524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F62560B4-B607-DC43-B264-4820DE7D1AE0}"/>
              </a:ext>
            </a:extLst>
          </p:cNvPr>
          <p:cNvCxnSpPr/>
          <p:nvPr/>
        </p:nvCxnSpPr>
        <p:spPr>
          <a:xfrm>
            <a:off x="255991" y="6328370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D5A5EC55-70F7-9D49-AC7D-8A2292EE7810}"/>
              </a:ext>
            </a:extLst>
          </p:cNvPr>
          <p:cNvSpPr/>
          <p:nvPr/>
        </p:nvSpPr>
        <p:spPr>
          <a:xfrm>
            <a:off x="1992284" y="5605956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</a:t>
            </a:r>
            <a:r>
              <a:rPr lang="ru-RU" sz="20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98DACD57-1EBD-3647-9BDC-2510FAF3AB83}"/>
              </a:ext>
            </a:extLst>
          </p:cNvPr>
          <p:cNvSpPr/>
          <p:nvPr/>
        </p:nvSpPr>
        <p:spPr>
          <a:xfrm>
            <a:off x="181972" y="6091408"/>
            <a:ext cx="288864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</p:txBody>
      </p:sp>
      <p:pic>
        <p:nvPicPr>
          <p:cNvPr id="67" name="Picture 11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1" y="5517232"/>
            <a:ext cx="6524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347" y="4400119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252639" y="3422869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999313" y="2710498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71,4</a:t>
            </a:r>
            <a:r>
              <a:rPr lang="ru-RU" sz="20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AD440AE8-E3AF-1242-8140-C03B400225CF}"/>
              </a:ext>
            </a:extLst>
          </p:cNvPr>
          <p:cNvSpPr/>
          <p:nvPr/>
        </p:nvSpPr>
        <p:spPr>
          <a:xfrm>
            <a:off x="191344" y="3201159"/>
            <a:ext cx="288864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44" y="4401180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CD9CF80-F73B-42E9-9D4D-05BCD94B047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79848" y="4401108"/>
            <a:ext cx="648000" cy="65379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lc="http://schemas.openxmlformats.org/drawingml/2006/lockedCanvas" xmlns="" xmlns:a16="http://schemas.microsoft.com/office/drawing/2014/main" id="{BCD9CF80-F73B-42E9-9D4D-05BCD94B047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61192" y="2585252"/>
            <a:ext cx="648000" cy="653799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xmlns:lc="http://schemas.openxmlformats.org/drawingml/2006/lockedCanvas" id="{190080ED-2FAA-4932-85B6-5BEDF26F28D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lc="http://schemas.openxmlformats.org/drawingml/2006/lockedCanvas" r:embed="rId12"/>
              </a:ext>
            </a:extLst>
          </a:blip>
          <a:stretch>
            <a:fillRect/>
          </a:stretch>
        </p:blipFill>
        <p:spPr>
          <a:xfrm>
            <a:off x="314909" y="1393322"/>
            <a:ext cx="648000" cy="6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>
            <a:extLst>
              <a:ext uri="{FF2B5EF4-FFF2-40B4-BE49-F238E27FC236}">
                <a16:creationId xmlns="" xmlns:a16="http://schemas.microsoft.com/office/drawing/2014/main" id="{BFC48193-F6D4-1E40-A5CD-07826F49F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974248"/>
              </p:ext>
            </p:extLst>
          </p:nvPr>
        </p:nvGraphicFramePr>
        <p:xfrm>
          <a:off x="3262239" y="785907"/>
          <a:ext cx="8655687" cy="61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srgbClr val="6B6B6B"/>
                </a:solidFill>
              </a:rPr>
              <a:pPr/>
              <a:t>9</a:t>
            </a:fld>
            <a:endParaRPr lang="ru-RU" dirty="0">
              <a:solidFill>
                <a:srgbClr val="6B6B6B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874127" y="3337828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</a:t>
            </a:r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91B6C644-9B01-7B40-9BFF-EBBA170BAA5D}"/>
              </a:ext>
            </a:extLst>
          </p:cNvPr>
          <p:cNvSpPr/>
          <p:nvPr/>
        </p:nvSpPr>
        <p:spPr>
          <a:xfrm>
            <a:off x="207389" y="3914472"/>
            <a:ext cx="29722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Водоснабжение; водоотведение, организация сбора и утилизации отходов, деятельность по ликвидации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загрязнений</a:t>
            </a:r>
            <a:endParaRPr lang="ru-RU" sz="10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D1801FAD-62F6-5347-A7BE-42F414E86063}"/>
              </a:ext>
            </a:extLst>
          </p:cNvPr>
          <p:cNvCxnSpPr/>
          <p:nvPr/>
        </p:nvCxnSpPr>
        <p:spPr>
          <a:xfrm>
            <a:off x="245220" y="4473116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52310859-B0A1-D54C-B155-0AE50C13D886}"/>
              </a:ext>
            </a:extLst>
          </p:cNvPr>
          <p:cNvSpPr/>
          <p:nvPr/>
        </p:nvSpPr>
        <p:spPr>
          <a:xfrm>
            <a:off x="1874127" y="4653879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</a:t>
            </a:r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B1CB484F-D2A3-154D-B5A1-F5EEF07C9FD1}"/>
              </a:ext>
            </a:extLst>
          </p:cNvPr>
          <p:cNvSpPr/>
          <p:nvPr/>
        </p:nvSpPr>
        <p:spPr>
          <a:xfrm>
            <a:off x="219018" y="5929826"/>
            <a:ext cx="3151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 оптовая</a:t>
            </a:r>
            <a:b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розничная; ремонт автотранспортных средств и </a:t>
            </a:r>
            <a:r>
              <a:rPr lang="ru-RU" sz="1000" b="1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мотоциклов</a:t>
            </a:r>
            <a:endParaRPr lang="ru-RU" sz="1000" b="1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F62560B4-B607-DC43-B264-4820DE7D1AE0}"/>
              </a:ext>
            </a:extLst>
          </p:cNvPr>
          <p:cNvCxnSpPr/>
          <p:nvPr/>
        </p:nvCxnSpPr>
        <p:spPr>
          <a:xfrm>
            <a:off x="245220" y="5357048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895D270-C7ED-774E-BBA8-BC08EC86F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93"/>
              </p:ext>
            </p:extLst>
          </p:nvPr>
        </p:nvGraphicFramePr>
        <p:xfrm>
          <a:off x="3370328" y="5058503"/>
          <a:ext cx="8459836" cy="1336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394">
                  <a:extLst>
                    <a:ext uri="{9D8B030D-6E8A-4147-A177-3AD203B41FA5}">
                      <a16:colId xmlns="" xmlns:a16="http://schemas.microsoft.com/office/drawing/2014/main" val="776920163"/>
                    </a:ext>
                  </a:extLst>
                </a:gridCol>
                <a:gridCol w="924758">
                  <a:extLst>
                    <a:ext uri="{9D8B030D-6E8A-4147-A177-3AD203B41FA5}">
                      <a16:colId xmlns="" xmlns:a16="http://schemas.microsoft.com/office/drawing/2014/main" val="856207096"/>
                    </a:ext>
                  </a:extLst>
                </a:gridCol>
                <a:gridCol w="769076">
                  <a:extLst>
                    <a:ext uri="{9D8B030D-6E8A-4147-A177-3AD203B41FA5}">
                      <a16:colId xmlns="" xmlns:a16="http://schemas.microsoft.com/office/drawing/2014/main" val="3443278238"/>
                    </a:ext>
                  </a:extLst>
                </a:gridCol>
                <a:gridCol w="769076">
                  <a:extLst>
                    <a:ext uri="{9D8B030D-6E8A-4147-A177-3AD203B41FA5}">
                      <a16:colId xmlns="" xmlns:a16="http://schemas.microsoft.com/office/drawing/2014/main" val="3629867893"/>
                    </a:ext>
                  </a:extLst>
                </a:gridCol>
                <a:gridCol w="769076"/>
                <a:gridCol w="769076">
                  <a:extLst>
                    <a:ext uri="{9D8B030D-6E8A-4147-A177-3AD203B41FA5}">
                      <a16:colId xmlns="" xmlns:a16="http://schemas.microsoft.com/office/drawing/2014/main" val="1928731137"/>
                    </a:ext>
                  </a:extLst>
                </a:gridCol>
                <a:gridCol w="769076">
                  <a:extLst>
                    <a:ext uri="{9D8B030D-6E8A-4147-A177-3AD203B41FA5}">
                      <a16:colId xmlns="" xmlns:a16="http://schemas.microsoft.com/office/drawing/2014/main" val="3741266578"/>
                    </a:ext>
                  </a:extLst>
                </a:gridCol>
                <a:gridCol w="769076">
                  <a:extLst>
                    <a:ext uri="{9D8B030D-6E8A-4147-A177-3AD203B41FA5}">
                      <a16:colId xmlns="" xmlns:a16="http://schemas.microsoft.com/office/drawing/2014/main" val="2942959163"/>
                    </a:ext>
                  </a:extLst>
                </a:gridCol>
                <a:gridCol w="769076"/>
                <a:gridCol w="769076"/>
                <a:gridCol w="769076">
                  <a:extLst>
                    <a:ext uri="{9D8B030D-6E8A-4147-A177-3AD203B41FA5}">
                      <a16:colId xmlns="" xmlns:a16="http://schemas.microsoft.com/office/drawing/2014/main" val="2051507752"/>
                    </a:ext>
                  </a:extLst>
                </a:gridCol>
              </a:tblGrid>
              <a:tr h="133667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Добыча полезных ископаемых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профессиональная, научная и техническая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Водоснабжение; водоотведение, организация сбора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утилизации отходов, деятельность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ликвидации загрязнений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Транспортировка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хранение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Сельское, лесное хозяйство, охота, рыболовство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рыбоводство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административная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сопутствующие дополнительные услуги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операциям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недвижимым имуществом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Торговля оптовая</a:t>
                      </a:r>
                      <a:b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1" i="0" u="none" strike="noStrike" kern="1200" dirty="0" smtClean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розничная; ремонт автотранспортных средств и мотоциклов</a:t>
                      </a:r>
                      <a:endParaRPr lang="ru-RU" sz="800" b="1" i="0" u="none" strike="noStrike" kern="1200" dirty="0">
                        <a:solidFill>
                          <a:srgbClr val="6B6B6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4888213"/>
                  </a:ext>
                </a:extLst>
              </a:tr>
            </a:tbl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1631DA0-7C5C-F24C-BCDB-A8FE71E82D3E}"/>
              </a:ext>
            </a:extLst>
          </p:cNvPr>
          <p:cNvSpPr/>
          <p:nvPr/>
        </p:nvSpPr>
        <p:spPr>
          <a:xfrm>
            <a:off x="1874127" y="5425770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23,8</a:t>
            </a:r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827B0AF0-B9A5-4D47-8107-08833664FE9F}"/>
              </a:ext>
            </a:extLst>
          </p:cNvPr>
          <p:cNvSpPr/>
          <p:nvPr/>
        </p:nvSpPr>
        <p:spPr>
          <a:xfrm>
            <a:off x="207389" y="5152801"/>
            <a:ext cx="288864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F123DB5E-4DF0-FC44-B1F6-B5C4D65E3ADD}"/>
              </a:ext>
            </a:extLst>
          </p:cNvPr>
          <p:cNvCxnSpPr/>
          <p:nvPr/>
        </p:nvCxnSpPr>
        <p:spPr>
          <a:xfrm>
            <a:off x="245220" y="6453336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AE8FAAD-3160-2849-A6AE-2F44D810A4D6}"/>
              </a:ext>
            </a:extLst>
          </p:cNvPr>
          <p:cNvSpPr/>
          <p:nvPr/>
        </p:nvSpPr>
        <p:spPr>
          <a:xfrm>
            <a:off x="8686424" y="959396"/>
            <a:ext cx="2720284" cy="629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39,1</a:t>
            </a:r>
            <a:r>
              <a:rPr lang="ru-RU" sz="24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2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200" b="1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краю в целом</a:t>
            </a:r>
            <a:r>
              <a:rPr lang="ru-RU" sz="1200" b="1" dirty="0">
                <a:solidFill>
                  <a:srgbClr val="D900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6" name="Текст 3">
            <a:extLst>
              <a:ext uri="{FF2B5EF4-FFF2-40B4-BE49-F238E27FC236}">
                <a16:creationId xmlns="" xmlns:a16="http://schemas.microsoft.com/office/drawing/2014/main" id="{2E0A9222-8D86-0748-A1A7-04AD481620F8}"/>
              </a:ext>
            </a:extLst>
          </p:cNvPr>
          <p:cNvSpPr txBox="1">
            <a:spLocks/>
          </p:cNvSpPr>
          <p:nvPr/>
        </p:nvSpPr>
        <p:spPr>
          <a:xfrm>
            <a:off x="921435" y="1009580"/>
            <a:ext cx="7091372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ЯНВАРЬ-АПРЕЛЬ 2023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г., </a:t>
            </a:r>
            <a:r>
              <a:rPr lang="ru-RU" sz="1600" dirty="0">
                <a:solidFill>
                  <a:srgbClr val="283583"/>
                </a:solidFill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Текст 3">
            <a:extLst>
              <a:ext uri="{FF2B5EF4-FFF2-40B4-BE49-F238E27FC236}">
                <a16:creationId xmlns="" xmlns:a16="http://schemas.microsoft.com/office/drawing/2014/main" id="{58C42B68-0D0A-B64E-AE84-4BEA394EF279}"/>
              </a:ext>
            </a:extLst>
          </p:cNvPr>
          <p:cNvSpPr txBox="1">
            <a:spLocks/>
          </p:cNvSpPr>
          <p:nvPr/>
        </p:nvSpPr>
        <p:spPr>
          <a:xfrm>
            <a:off x="915284" y="677157"/>
            <a:ext cx="11044621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spc="-60" dirty="0">
                <a:solidFill>
                  <a:srgbClr val="283583"/>
                </a:solidFill>
              </a:rPr>
              <a:t>ДОЛЯ УБЫТОЧНЫХ </a:t>
            </a:r>
            <a:r>
              <a:rPr lang="ru-RU" sz="2000" b="1" spc="-60" dirty="0" smtClean="0">
                <a:solidFill>
                  <a:srgbClr val="283583"/>
                </a:solidFill>
              </a:rPr>
              <a:t>ОРГАНИЗАЦИЙ </a:t>
            </a:r>
            <a:r>
              <a:rPr lang="ru-RU" sz="2000" b="1" dirty="0">
                <a:solidFill>
                  <a:srgbClr val="283583"/>
                </a:solidFill>
              </a:rPr>
              <a:t>КАМЧАТСКОГО </a:t>
            </a:r>
            <a:r>
              <a:rPr lang="ru-RU" sz="2000" b="1" dirty="0" smtClean="0">
                <a:solidFill>
                  <a:srgbClr val="283583"/>
                </a:solidFill>
              </a:rPr>
              <a:t>КРАЯ</a:t>
            </a:r>
            <a:endParaRPr lang="ru-RU" sz="2000" b="1" spc="-60" dirty="0">
              <a:solidFill>
                <a:srgbClr val="283583"/>
              </a:solidFill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2FE3FC2D-7107-423C-8DAC-9D9BBAA13FE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9" name="object 16">
              <a:extLst>
                <a:ext uri="{FF2B5EF4-FFF2-40B4-BE49-F238E27FC236}">
                  <a16:creationId xmlns="" xmlns:a16="http://schemas.microsoft.com/office/drawing/2014/main" id="{45232675-C870-485E-8DF9-7842D4C83C51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7">
              <a:extLst>
                <a:ext uri="{FF2B5EF4-FFF2-40B4-BE49-F238E27FC236}">
                  <a16:creationId xmlns="" xmlns:a16="http://schemas.microsoft.com/office/drawing/2014/main" id="{F6551C52-9898-4326-9050-5C308B9A2A8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E481006-58CA-4BF5-98AB-622FDD36B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716910" y="4401108"/>
            <a:ext cx="648000" cy="648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19CD5E3-60D0-43F0-AEAA-F9BA488F643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9588388" y="4401108"/>
            <a:ext cx="648000" cy="64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09" y="4401108"/>
            <a:ext cx="6524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213" y="440110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440110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44" y="4401108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78" y="4401108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P41_LI~1\AppData\Local\Temp\Rar$DRa3396.20778\Финансы\Удельный вес убыточных организаций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0" y="764704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72" y="4401108"/>
            <a:ext cx="6524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245220" y="3231233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9D327D47-035C-7740-B471-0A46D7FEDF79}"/>
              </a:ext>
            </a:extLst>
          </p:cNvPr>
          <p:cNvSpPr/>
          <p:nvPr/>
        </p:nvSpPr>
        <p:spPr>
          <a:xfrm>
            <a:off x="1874127" y="2331133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66,7</a:t>
            </a:r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AD440AE8-E3AF-1242-8140-C03B400225CF}"/>
              </a:ext>
            </a:extLst>
          </p:cNvPr>
          <p:cNvSpPr/>
          <p:nvPr/>
        </p:nvSpPr>
        <p:spPr>
          <a:xfrm>
            <a:off x="219019" y="2851739"/>
            <a:ext cx="28886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профессиональная, научная и техническая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0" y="2253136"/>
            <a:ext cx="6524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4FAB4703-42B2-A24A-84D5-F4839192520D}"/>
              </a:ext>
            </a:extLst>
          </p:cNvPr>
          <p:cNvCxnSpPr/>
          <p:nvPr/>
        </p:nvCxnSpPr>
        <p:spPr>
          <a:xfrm>
            <a:off x="245220" y="2218780"/>
            <a:ext cx="2743665" cy="0"/>
          </a:xfrm>
          <a:prstGeom prst="line">
            <a:avLst/>
          </a:prstGeom>
          <a:ln w="12700">
            <a:solidFill>
              <a:srgbClr val="6B6B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D0B72568-1F1D-7943-93A4-AAF49B489159}"/>
              </a:ext>
            </a:extLst>
          </p:cNvPr>
          <p:cNvSpPr/>
          <p:nvPr/>
        </p:nvSpPr>
        <p:spPr>
          <a:xfrm>
            <a:off x="1874126" y="1475710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71,4</a:t>
            </a:r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0E8ECA50-2E02-F844-A079-E594A7E54373}"/>
              </a:ext>
            </a:extLst>
          </p:cNvPr>
          <p:cNvSpPr/>
          <p:nvPr/>
        </p:nvSpPr>
        <p:spPr>
          <a:xfrm>
            <a:off x="207389" y="1999220"/>
            <a:ext cx="288864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0" y="1448780"/>
            <a:ext cx="6524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32" y="4401108"/>
            <a:ext cx="6461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8" y="3320988"/>
            <a:ext cx="6461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8" y="4401180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lc="http://schemas.openxmlformats.org/drawingml/2006/lockedCanvas" xmlns="" xmlns:a16="http://schemas.microsoft.com/office/drawing/2014/main" id="{BCD9CF80-F73B-42E9-9D4D-05BCD94B0471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371023" y="4401108"/>
            <a:ext cx="648000" cy="65379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CD9CF80-F73B-42E9-9D4D-05BCD94B0471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71413" y="4540733"/>
            <a:ext cx="648000" cy="653799"/>
          </a:xfrm>
          <a:prstGeom prst="rect">
            <a:avLst/>
          </a:prstGeom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7" y="5310364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0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14060</TotalTime>
  <Words>739</Words>
  <Application>Microsoft Office PowerPoint</Application>
  <PresentationFormat>Произвольный</PresentationFormat>
  <Paragraphs>243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финансовом состоянии организаций</dc:title>
  <dc:creator>Владимиров Никита Андреевич</dc:creator>
  <cp:lastModifiedBy>p41_matveevaei</cp:lastModifiedBy>
  <cp:revision>1744</cp:revision>
  <cp:lastPrinted>2023-02-08T04:06:21Z</cp:lastPrinted>
  <dcterms:created xsi:type="dcterms:W3CDTF">2020-04-14T07:41:03Z</dcterms:created>
  <dcterms:modified xsi:type="dcterms:W3CDTF">2023-06-13T02:42:57Z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О финансовом состоянии организаций</vt:lpwstr>
  </property>
  <property fmtid="{D5CDD505-2E9C-101B-9397-08002B2CF9AE}" pid="3" name="SlideDescription">
    <vt:lpwstr/>
  </property>
</Properties>
</file>